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35C0-6116-4D63-8170-23D9FA0A60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1909-333C-4540-8187-E7C195F010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587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35C0-6116-4D63-8170-23D9FA0A60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1909-333C-4540-8187-E7C195F010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107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35C0-6116-4D63-8170-23D9FA0A60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1909-333C-4540-8187-E7C195F010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186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35C0-6116-4D63-8170-23D9FA0A60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1909-333C-4540-8187-E7C195F010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880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35C0-6116-4D63-8170-23D9FA0A60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1909-333C-4540-8187-E7C195F010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901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35C0-6116-4D63-8170-23D9FA0A60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1909-333C-4540-8187-E7C195F010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254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35C0-6116-4D63-8170-23D9FA0A60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1909-333C-4540-8187-E7C195F010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751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35C0-6116-4D63-8170-23D9FA0A60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1909-333C-4540-8187-E7C195F010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174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35C0-6116-4D63-8170-23D9FA0A60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1909-333C-4540-8187-E7C195F010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675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35C0-6116-4D63-8170-23D9FA0A60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1909-333C-4540-8187-E7C195F010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519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35C0-6116-4D63-8170-23D9FA0A60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1909-333C-4540-8187-E7C195F010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361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C35C0-6116-4D63-8170-23D9FA0A60F8}" type="datetimeFigureOut">
              <a:rPr lang="en-IE" smtClean="0"/>
              <a:t>04/06/2015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11909-333C-4540-8187-E7C195F010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0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VS1UfCfxlU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8050" r="30861" b="5861"/>
          <a:stretch>
            <a:fillRect/>
          </a:stretch>
        </p:blipFill>
        <p:spPr bwMode="auto">
          <a:xfrm>
            <a:off x="6168009" y="721724"/>
            <a:ext cx="426757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8051" r="28244" b="7657"/>
          <a:stretch>
            <a:fillRect/>
          </a:stretch>
        </p:blipFill>
        <p:spPr bwMode="auto">
          <a:xfrm>
            <a:off x="1775520" y="701878"/>
            <a:ext cx="4392488" cy="589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1519238" y="0"/>
            <a:ext cx="9148763" cy="6846286"/>
            <a:chOff x="-4763" y="-1588"/>
            <a:chExt cx="9148763" cy="6846286"/>
          </a:xfrm>
        </p:grpSpPr>
        <p:sp>
          <p:nvSpPr>
            <p:cNvPr id="4" name="Line 10"/>
            <p:cNvSpPr>
              <a:spLocks noChangeShapeType="1"/>
            </p:cNvSpPr>
            <p:nvPr/>
          </p:nvSpPr>
          <p:spPr bwMode="auto">
            <a:xfrm>
              <a:off x="212725" y="688975"/>
              <a:ext cx="8691563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-4763" y="-1588"/>
              <a:ext cx="9126538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12725" y="228600"/>
              <a:ext cx="8691563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12725" y="390525"/>
              <a:ext cx="8691563" cy="1588"/>
            </a:xfrm>
            <a:prstGeom prst="line">
              <a:avLst/>
            </a:prstGeom>
            <a:no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12725" y="458787"/>
              <a:ext cx="8691563" cy="1588"/>
            </a:xfrm>
            <a:prstGeom prst="line">
              <a:avLst/>
            </a:prstGeom>
            <a:no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2725" y="528637"/>
              <a:ext cx="8691563" cy="1588"/>
            </a:xfrm>
            <a:prstGeom prst="line">
              <a:avLst/>
            </a:prstGeom>
            <a:noFill/>
            <a:ln w="0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9121775" y="-1588"/>
              <a:ext cx="1588" cy="68341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8904288" y="228600"/>
              <a:ext cx="1588" cy="63738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-4763" y="6843110"/>
              <a:ext cx="9126538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212725" y="6602413"/>
              <a:ext cx="8691563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7544" y="380411"/>
              <a:ext cx="19442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/>
                <a:t>NAME:</a:t>
              </a:r>
              <a:endParaRPr lang="en-GB" sz="9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99784" y="387839"/>
              <a:ext cx="194421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DATE:</a:t>
              </a:r>
              <a:endParaRPr lang="en-GB" sz="900" b="1" dirty="0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-4763" y="-1588"/>
              <a:ext cx="1588" cy="68341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12725" y="228600"/>
              <a:ext cx="1588" cy="63738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0" name="Straight Connector 19"/>
          <p:cNvCxnSpPr/>
          <p:nvPr/>
        </p:nvCxnSpPr>
        <p:spPr>
          <a:xfrm rot="5400000">
            <a:off x="3215680" y="3645024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27848" y="28229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DEVELOPMENTS POSTERS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7163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Line 29"/>
          <p:cNvSpPr>
            <a:spLocks noChangeShapeType="1"/>
          </p:cNvSpPr>
          <p:nvPr/>
        </p:nvSpPr>
        <p:spPr bwMode="auto">
          <a:xfrm flipH="1">
            <a:off x="1685925" y="3895725"/>
            <a:ext cx="38862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3467100" y="3895726"/>
            <a:ext cx="1588" cy="17875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5422900" y="3895726"/>
            <a:ext cx="1588" cy="17875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flipH="1" flipV="1">
            <a:off x="3032126" y="3895726"/>
            <a:ext cx="434975" cy="4619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H="1" flipV="1">
            <a:off x="2705100" y="3895725"/>
            <a:ext cx="762000" cy="8080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 flipH="1" flipV="1">
            <a:off x="2054226" y="3895725"/>
            <a:ext cx="1412875" cy="14986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 flipH="1">
            <a:off x="2019300" y="2282825"/>
            <a:ext cx="14478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H="1">
            <a:off x="2019300" y="3435350"/>
            <a:ext cx="14478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 flipV="1">
            <a:off x="2705100" y="2201864"/>
            <a:ext cx="1588" cy="16938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5422901" y="2282825"/>
            <a:ext cx="454501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>
            <a:off x="5422900" y="3895725"/>
            <a:ext cx="487203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 flipV="1">
            <a:off x="6834187" y="2201864"/>
            <a:ext cx="1588" cy="16938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5422900" y="3435350"/>
            <a:ext cx="47640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7" name="Line 65"/>
          <p:cNvSpPr>
            <a:spLocks noChangeShapeType="1"/>
          </p:cNvSpPr>
          <p:nvPr/>
        </p:nvSpPr>
        <p:spPr bwMode="auto">
          <a:xfrm>
            <a:off x="7161212" y="3895725"/>
            <a:ext cx="1588" cy="18557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8" name="Line 66"/>
          <p:cNvSpPr>
            <a:spLocks noChangeShapeType="1"/>
          </p:cNvSpPr>
          <p:nvPr/>
        </p:nvSpPr>
        <p:spPr bwMode="auto">
          <a:xfrm>
            <a:off x="9117012" y="3895725"/>
            <a:ext cx="1588" cy="18557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648" y="1700808"/>
            <a:ext cx="3714348" cy="392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-17463" y="3175"/>
            <a:ext cx="1588" cy="6846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506538" y="3175"/>
            <a:ext cx="91281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724025" y="233363"/>
            <a:ext cx="86931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724025" y="395288"/>
            <a:ext cx="8693150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1724025" y="465138"/>
            <a:ext cx="8693150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724025" y="533400"/>
            <a:ext cx="8693150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724025" y="695325"/>
            <a:ext cx="86931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0634662" y="3175"/>
            <a:ext cx="1588" cy="6846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0417175" y="233364"/>
            <a:ext cx="1588" cy="63865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>
            <a:off x="1506538" y="6850063"/>
            <a:ext cx="91281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>
            <a:off x="1724025" y="6619875"/>
            <a:ext cx="86931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724025" y="233364"/>
            <a:ext cx="1588" cy="63865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3467100" y="3895725"/>
            <a:ext cx="19558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3467100" y="4357688"/>
            <a:ext cx="19558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3467100" y="5394325"/>
            <a:ext cx="19558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3467100" y="4703763"/>
            <a:ext cx="19558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3467100" y="3435350"/>
            <a:ext cx="19558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V="1">
            <a:off x="5422900" y="2282825"/>
            <a:ext cx="1588" cy="16129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H="1">
            <a:off x="3467100" y="2282825"/>
            <a:ext cx="19558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3467100" y="2282825"/>
            <a:ext cx="1588" cy="16129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3467100" y="4357688"/>
            <a:ext cx="1588" cy="10366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5422900" y="4357688"/>
            <a:ext cx="1588" cy="10366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V="1">
            <a:off x="3032125" y="2282825"/>
            <a:ext cx="1588" cy="16129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2054225" y="3895725"/>
            <a:ext cx="9779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V="1">
            <a:off x="2054225" y="3435351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 flipV="1">
            <a:off x="2351584" y="2282823"/>
            <a:ext cx="353516" cy="1146177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>
            <a:off x="2705101" y="2282825"/>
            <a:ext cx="3270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 flipV="1">
            <a:off x="9117012" y="2282825"/>
            <a:ext cx="1588" cy="16129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 flipH="1">
            <a:off x="7161212" y="2282825"/>
            <a:ext cx="1955800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7161212" y="2282825"/>
            <a:ext cx="1588" cy="16129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6183312" y="3895725"/>
            <a:ext cx="9779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 flipV="1">
            <a:off x="6183312" y="3435351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 flipV="1">
            <a:off x="6456041" y="2282825"/>
            <a:ext cx="378147" cy="11461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>
            <a:off x="6834188" y="2282825"/>
            <a:ext cx="3270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auto">
          <a:xfrm flipV="1">
            <a:off x="10094912" y="3435351"/>
            <a:ext cx="1588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 flipH="1" flipV="1">
            <a:off x="9442450" y="2282825"/>
            <a:ext cx="397966" cy="11461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 flipH="1">
            <a:off x="9117012" y="2282825"/>
            <a:ext cx="3254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 flipH="1">
            <a:off x="9117012" y="3895725"/>
            <a:ext cx="9779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 flipV="1">
            <a:off x="9442450" y="2201864"/>
            <a:ext cx="1588" cy="16938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>
            <a:off x="7161212" y="3895725"/>
            <a:ext cx="1955800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 flipV="1">
            <a:off x="7161212" y="1774825"/>
            <a:ext cx="1588" cy="5080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 flipV="1">
            <a:off x="9117012" y="1774825"/>
            <a:ext cx="1588" cy="5080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2" name="Freeform 60"/>
          <p:cNvSpPr>
            <a:spLocks/>
          </p:cNvSpPr>
          <p:nvPr/>
        </p:nvSpPr>
        <p:spPr bwMode="auto">
          <a:xfrm>
            <a:off x="6834188" y="1936751"/>
            <a:ext cx="327025" cy="346075"/>
          </a:xfrm>
          <a:custGeom>
            <a:avLst/>
            <a:gdLst/>
            <a:ahLst/>
            <a:cxnLst>
              <a:cxn ang="0">
                <a:pos x="822" y="0"/>
              </a:cxn>
              <a:cxn ang="0">
                <a:pos x="715" y="7"/>
              </a:cxn>
              <a:cxn ang="0">
                <a:pos x="609" y="30"/>
              </a:cxn>
              <a:cxn ang="0">
                <a:pos x="507" y="67"/>
              </a:cxn>
              <a:cxn ang="0">
                <a:pos x="411" y="117"/>
              </a:cxn>
              <a:cxn ang="0">
                <a:pos x="322" y="180"/>
              </a:cxn>
              <a:cxn ang="0">
                <a:pos x="241" y="255"/>
              </a:cxn>
              <a:cxn ang="0">
                <a:pos x="170" y="341"/>
              </a:cxn>
              <a:cxn ang="0">
                <a:pos x="111" y="435"/>
              </a:cxn>
              <a:cxn ang="0">
                <a:pos x="63" y="538"/>
              </a:cxn>
              <a:cxn ang="0">
                <a:pos x="29" y="646"/>
              </a:cxn>
              <a:cxn ang="0">
                <a:pos x="7" y="757"/>
              </a:cxn>
              <a:cxn ang="0">
                <a:pos x="0" y="871"/>
              </a:cxn>
            </a:cxnLst>
            <a:rect l="0" t="0" r="r" b="b"/>
            <a:pathLst>
              <a:path w="822" h="871">
                <a:moveTo>
                  <a:pt x="822" y="0"/>
                </a:moveTo>
                <a:lnTo>
                  <a:pt x="715" y="7"/>
                </a:lnTo>
                <a:lnTo>
                  <a:pt x="609" y="30"/>
                </a:lnTo>
                <a:lnTo>
                  <a:pt x="507" y="67"/>
                </a:lnTo>
                <a:lnTo>
                  <a:pt x="411" y="117"/>
                </a:lnTo>
                <a:lnTo>
                  <a:pt x="322" y="180"/>
                </a:lnTo>
                <a:lnTo>
                  <a:pt x="241" y="255"/>
                </a:lnTo>
                <a:lnTo>
                  <a:pt x="170" y="341"/>
                </a:lnTo>
                <a:lnTo>
                  <a:pt x="111" y="435"/>
                </a:lnTo>
                <a:lnTo>
                  <a:pt x="63" y="538"/>
                </a:lnTo>
                <a:lnTo>
                  <a:pt x="29" y="646"/>
                </a:lnTo>
                <a:lnTo>
                  <a:pt x="7" y="757"/>
                </a:lnTo>
                <a:lnTo>
                  <a:pt x="0" y="871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3" name="Line 61"/>
          <p:cNvSpPr>
            <a:spLocks noChangeShapeType="1"/>
          </p:cNvSpPr>
          <p:nvPr/>
        </p:nvSpPr>
        <p:spPr bwMode="auto">
          <a:xfrm>
            <a:off x="7161212" y="1936750"/>
            <a:ext cx="19558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4" name="Line 62"/>
          <p:cNvSpPr>
            <a:spLocks noChangeShapeType="1"/>
          </p:cNvSpPr>
          <p:nvPr/>
        </p:nvSpPr>
        <p:spPr bwMode="auto">
          <a:xfrm>
            <a:off x="9117012" y="1936751"/>
            <a:ext cx="1588" cy="346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auto">
          <a:xfrm>
            <a:off x="7161212" y="1936751"/>
            <a:ext cx="1588" cy="346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6" name="Freeform 64"/>
          <p:cNvSpPr>
            <a:spLocks/>
          </p:cNvSpPr>
          <p:nvPr/>
        </p:nvSpPr>
        <p:spPr bwMode="auto">
          <a:xfrm>
            <a:off x="9117012" y="1936751"/>
            <a:ext cx="325438" cy="346075"/>
          </a:xfrm>
          <a:custGeom>
            <a:avLst/>
            <a:gdLst/>
            <a:ahLst/>
            <a:cxnLst>
              <a:cxn ang="0">
                <a:pos x="821" y="871"/>
              </a:cxn>
              <a:cxn ang="0">
                <a:pos x="814" y="757"/>
              </a:cxn>
              <a:cxn ang="0">
                <a:pos x="794" y="646"/>
              </a:cxn>
              <a:cxn ang="0">
                <a:pos x="759" y="538"/>
              </a:cxn>
              <a:cxn ang="0">
                <a:pos x="712" y="435"/>
              </a:cxn>
              <a:cxn ang="0">
                <a:pos x="652" y="341"/>
              </a:cxn>
              <a:cxn ang="0">
                <a:pos x="581" y="255"/>
              </a:cxn>
              <a:cxn ang="0">
                <a:pos x="500" y="180"/>
              </a:cxn>
              <a:cxn ang="0">
                <a:pos x="410" y="117"/>
              </a:cxn>
              <a:cxn ang="0">
                <a:pos x="314" y="67"/>
              </a:cxn>
              <a:cxn ang="0">
                <a:pos x="212" y="30"/>
              </a:cxn>
              <a:cxn ang="0">
                <a:pos x="108" y="7"/>
              </a:cxn>
              <a:cxn ang="0">
                <a:pos x="0" y="0"/>
              </a:cxn>
            </a:cxnLst>
            <a:rect l="0" t="0" r="r" b="b"/>
            <a:pathLst>
              <a:path w="821" h="871">
                <a:moveTo>
                  <a:pt x="821" y="871"/>
                </a:moveTo>
                <a:lnTo>
                  <a:pt x="814" y="757"/>
                </a:lnTo>
                <a:lnTo>
                  <a:pt x="794" y="646"/>
                </a:lnTo>
                <a:lnTo>
                  <a:pt x="759" y="538"/>
                </a:lnTo>
                <a:lnTo>
                  <a:pt x="712" y="435"/>
                </a:lnTo>
                <a:lnTo>
                  <a:pt x="652" y="341"/>
                </a:lnTo>
                <a:lnTo>
                  <a:pt x="581" y="255"/>
                </a:lnTo>
                <a:lnTo>
                  <a:pt x="500" y="180"/>
                </a:lnTo>
                <a:lnTo>
                  <a:pt x="410" y="117"/>
                </a:lnTo>
                <a:lnTo>
                  <a:pt x="314" y="67"/>
                </a:lnTo>
                <a:lnTo>
                  <a:pt x="212" y="30"/>
                </a:lnTo>
                <a:lnTo>
                  <a:pt x="108" y="7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9" name="Freeform 67"/>
          <p:cNvSpPr>
            <a:spLocks/>
          </p:cNvSpPr>
          <p:nvPr/>
        </p:nvSpPr>
        <p:spPr bwMode="auto">
          <a:xfrm>
            <a:off x="6183312" y="3895726"/>
            <a:ext cx="977900" cy="1038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195"/>
              </a:cxn>
              <a:cxn ang="0">
                <a:pos x="28" y="390"/>
              </a:cxn>
              <a:cxn ang="0">
                <a:pos x="62" y="582"/>
              </a:cxn>
              <a:cxn ang="0">
                <a:pos x="110" y="771"/>
              </a:cxn>
              <a:cxn ang="0">
                <a:pos x="171" y="955"/>
              </a:cxn>
              <a:cxn ang="0">
                <a:pos x="245" y="1134"/>
              </a:cxn>
              <a:cxn ang="0">
                <a:pos x="330" y="1307"/>
              </a:cxn>
              <a:cxn ang="0">
                <a:pos x="428" y="1473"/>
              </a:cxn>
              <a:cxn ang="0">
                <a:pos x="538" y="1629"/>
              </a:cxn>
              <a:cxn ang="0">
                <a:pos x="658" y="1778"/>
              </a:cxn>
              <a:cxn ang="0">
                <a:pos x="789" y="1916"/>
              </a:cxn>
              <a:cxn ang="0">
                <a:pos x="928" y="2043"/>
              </a:cxn>
              <a:cxn ang="0">
                <a:pos x="1076" y="2159"/>
              </a:cxn>
              <a:cxn ang="0">
                <a:pos x="1232" y="2263"/>
              </a:cxn>
              <a:cxn ang="0">
                <a:pos x="1395" y="2355"/>
              </a:cxn>
              <a:cxn ang="0">
                <a:pos x="1564" y="2433"/>
              </a:cxn>
              <a:cxn ang="0">
                <a:pos x="1738" y="2498"/>
              </a:cxn>
              <a:cxn ang="0">
                <a:pos x="1916" y="2548"/>
              </a:cxn>
              <a:cxn ang="0">
                <a:pos x="2097" y="2585"/>
              </a:cxn>
              <a:cxn ang="0">
                <a:pos x="2280" y="2606"/>
              </a:cxn>
              <a:cxn ang="0">
                <a:pos x="2465" y="2614"/>
              </a:cxn>
            </a:cxnLst>
            <a:rect l="0" t="0" r="r" b="b"/>
            <a:pathLst>
              <a:path w="2465" h="2614">
                <a:moveTo>
                  <a:pt x="0" y="0"/>
                </a:moveTo>
                <a:lnTo>
                  <a:pt x="8" y="195"/>
                </a:lnTo>
                <a:lnTo>
                  <a:pt x="28" y="390"/>
                </a:lnTo>
                <a:lnTo>
                  <a:pt x="62" y="582"/>
                </a:lnTo>
                <a:lnTo>
                  <a:pt x="110" y="771"/>
                </a:lnTo>
                <a:lnTo>
                  <a:pt x="171" y="955"/>
                </a:lnTo>
                <a:lnTo>
                  <a:pt x="245" y="1134"/>
                </a:lnTo>
                <a:lnTo>
                  <a:pt x="330" y="1307"/>
                </a:lnTo>
                <a:lnTo>
                  <a:pt x="428" y="1473"/>
                </a:lnTo>
                <a:lnTo>
                  <a:pt x="538" y="1629"/>
                </a:lnTo>
                <a:lnTo>
                  <a:pt x="658" y="1778"/>
                </a:lnTo>
                <a:lnTo>
                  <a:pt x="789" y="1916"/>
                </a:lnTo>
                <a:lnTo>
                  <a:pt x="928" y="2043"/>
                </a:lnTo>
                <a:lnTo>
                  <a:pt x="1076" y="2159"/>
                </a:lnTo>
                <a:lnTo>
                  <a:pt x="1232" y="2263"/>
                </a:lnTo>
                <a:lnTo>
                  <a:pt x="1395" y="2355"/>
                </a:lnTo>
                <a:lnTo>
                  <a:pt x="1564" y="2433"/>
                </a:lnTo>
                <a:lnTo>
                  <a:pt x="1738" y="2498"/>
                </a:lnTo>
                <a:lnTo>
                  <a:pt x="1916" y="2548"/>
                </a:lnTo>
                <a:lnTo>
                  <a:pt x="2097" y="2585"/>
                </a:lnTo>
                <a:lnTo>
                  <a:pt x="2280" y="2606"/>
                </a:lnTo>
                <a:lnTo>
                  <a:pt x="2465" y="2614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>
            <a:off x="7161212" y="4933950"/>
            <a:ext cx="1955800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1" name="Line 69"/>
          <p:cNvSpPr>
            <a:spLocks noChangeShapeType="1"/>
          </p:cNvSpPr>
          <p:nvPr/>
        </p:nvSpPr>
        <p:spPr bwMode="auto">
          <a:xfrm>
            <a:off x="7161212" y="5394325"/>
            <a:ext cx="19558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auto">
          <a:xfrm>
            <a:off x="7161212" y="3895725"/>
            <a:ext cx="1588" cy="1498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>
            <a:off x="9117012" y="3895725"/>
            <a:ext cx="1588" cy="1498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4" name="Freeform 72"/>
          <p:cNvSpPr>
            <a:spLocks/>
          </p:cNvSpPr>
          <p:nvPr/>
        </p:nvSpPr>
        <p:spPr bwMode="auto">
          <a:xfrm>
            <a:off x="5748338" y="3435351"/>
            <a:ext cx="434975" cy="460375"/>
          </a:xfrm>
          <a:custGeom>
            <a:avLst/>
            <a:gdLst/>
            <a:ahLst/>
            <a:cxnLst>
              <a:cxn ang="0">
                <a:pos x="1095" y="0"/>
              </a:cxn>
              <a:cxn ang="0">
                <a:pos x="973" y="8"/>
              </a:cxn>
              <a:cxn ang="0">
                <a:pos x="851" y="29"/>
              </a:cxn>
              <a:cxn ang="0">
                <a:pos x="733" y="66"/>
              </a:cxn>
              <a:cxn ang="0">
                <a:pos x="620" y="115"/>
              </a:cxn>
              <a:cxn ang="0">
                <a:pos x="513" y="178"/>
              </a:cxn>
              <a:cxn ang="0">
                <a:pos x="413" y="254"/>
              </a:cxn>
              <a:cxn ang="0">
                <a:pos x="321" y="341"/>
              </a:cxn>
              <a:cxn ang="0">
                <a:pos x="239" y="437"/>
              </a:cxn>
              <a:cxn ang="0">
                <a:pos x="168" y="544"/>
              </a:cxn>
              <a:cxn ang="0">
                <a:pos x="109" y="658"/>
              </a:cxn>
              <a:cxn ang="0">
                <a:pos x="62" y="778"/>
              </a:cxn>
              <a:cxn ang="0">
                <a:pos x="28" y="903"/>
              </a:cxn>
              <a:cxn ang="0">
                <a:pos x="7" y="1032"/>
              </a:cxn>
              <a:cxn ang="0">
                <a:pos x="0" y="1162"/>
              </a:cxn>
            </a:cxnLst>
            <a:rect l="0" t="0" r="r" b="b"/>
            <a:pathLst>
              <a:path w="1095" h="1162">
                <a:moveTo>
                  <a:pt x="1095" y="0"/>
                </a:moveTo>
                <a:lnTo>
                  <a:pt x="973" y="8"/>
                </a:lnTo>
                <a:lnTo>
                  <a:pt x="851" y="29"/>
                </a:lnTo>
                <a:lnTo>
                  <a:pt x="733" y="66"/>
                </a:lnTo>
                <a:lnTo>
                  <a:pt x="620" y="115"/>
                </a:lnTo>
                <a:lnTo>
                  <a:pt x="513" y="178"/>
                </a:lnTo>
                <a:lnTo>
                  <a:pt x="413" y="254"/>
                </a:lnTo>
                <a:lnTo>
                  <a:pt x="321" y="341"/>
                </a:lnTo>
                <a:lnTo>
                  <a:pt x="239" y="437"/>
                </a:lnTo>
                <a:lnTo>
                  <a:pt x="168" y="544"/>
                </a:lnTo>
                <a:lnTo>
                  <a:pt x="109" y="658"/>
                </a:lnTo>
                <a:lnTo>
                  <a:pt x="62" y="778"/>
                </a:lnTo>
                <a:lnTo>
                  <a:pt x="28" y="903"/>
                </a:lnTo>
                <a:lnTo>
                  <a:pt x="7" y="1032"/>
                </a:lnTo>
                <a:lnTo>
                  <a:pt x="0" y="1162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5" name="Freeform 73"/>
          <p:cNvSpPr>
            <a:spLocks/>
          </p:cNvSpPr>
          <p:nvPr/>
        </p:nvSpPr>
        <p:spPr bwMode="auto">
          <a:xfrm>
            <a:off x="5748338" y="3895725"/>
            <a:ext cx="1412875" cy="149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237"/>
              </a:cxn>
              <a:cxn ang="0">
                <a:pos x="28" y="473"/>
              </a:cxn>
              <a:cxn ang="0">
                <a:pos x="63" y="708"/>
              </a:cxn>
              <a:cxn ang="0">
                <a:pos x="112" y="939"/>
              </a:cxn>
              <a:cxn ang="0">
                <a:pos x="175" y="1166"/>
              </a:cxn>
              <a:cxn ang="0">
                <a:pos x="250" y="1389"/>
              </a:cxn>
              <a:cxn ang="0">
                <a:pos x="339" y="1608"/>
              </a:cxn>
              <a:cxn ang="0">
                <a:pos x="440" y="1819"/>
              </a:cxn>
              <a:cxn ang="0">
                <a:pos x="555" y="2023"/>
              </a:cxn>
              <a:cxn ang="0">
                <a:pos x="680" y="2219"/>
              </a:cxn>
              <a:cxn ang="0">
                <a:pos x="817" y="2407"/>
              </a:cxn>
              <a:cxn ang="0">
                <a:pos x="964" y="2585"/>
              </a:cxn>
              <a:cxn ang="0">
                <a:pos x="1123" y="2751"/>
              </a:cxn>
              <a:cxn ang="0">
                <a:pos x="1291" y="2909"/>
              </a:cxn>
              <a:cxn ang="0">
                <a:pos x="1467" y="3054"/>
              </a:cxn>
              <a:cxn ang="0">
                <a:pos x="1653" y="3187"/>
              </a:cxn>
              <a:cxn ang="0">
                <a:pos x="1845" y="3308"/>
              </a:cxn>
              <a:cxn ang="0">
                <a:pos x="2044" y="3415"/>
              </a:cxn>
              <a:cxn ang="0">
                <a:pos x="2250" y="3510"/>
              </a:cxn>
              <a:cxn ang="0">
                <a:pos x="2459" y="3591"/>
              </a:cxn>
              <a:cxn ang="0">
                <a:pos x="2675" y="3656"/>
              </a:cxn>
              <a:cxn ang="0">
                <a:pos x="2893" y="3708"/>
              </a:cxn>
              <a:cxn ang="0">
                <a:pos x="3113" y="3745"/>
              </a:cxn>
              <a:cxn ang="0">
                <a:pos x="3336" y="3768"/>
              </a:cxn>
              <a:cxn ang="0">
                <a:pos x="3560" y="3775"/>
              </a:cxn>
            </a:cxnLst>
            <a:rect l="0" t="0" r="r" b="b"/>
            <a:pathLst>
              <a:path w="3560" h="3775">
                <a:moveTo>
                  <a:pt x="0" y="0"/>
                </a:moveTo>
                <a:lnTo>
                  <a:pt x="7" y="237"/>
                </a:lnTo>
                <a:lnTo>
                  <a:pt x="28" y="473"/>
                </a:lnTo>
                <a:lnTo>
                  <a:pt x="63" y="708"/>
                </a:lnTo>
                <a:lnTo>
                  <a:pt x="112" y="939"/>
                </a:lnTo>
                <a:lnTo>
                  <a:pt x="175" y="1166"/>
                </a:lnTo>
                <a:lnTo>
                  <a:pt x="250" y="1389"/>
                </a:lnTo>
                <a:lnTo>
                  <a:pt x="339" y="1608"/>
                </a:lnTo>
                <a:lnTo>
                  <a:pt x="440" y="1819"/>
                </a:lnTo>
                <a:lnTo>
                  <a:pt x="555" y="2023"/>
                </a:lnTo>
                <a:lnTo>
                  <a:pt x="680" y="2219"/>
                </a:lnTo>
                <a:lnTo>
                  <a:pt x="817" y="2407"/>
                </a:lnTo>
                <a:lnTo>
                  <a:pt x="964" y="2585"/>
                </a:lnTo>
                <a:lnTo>
                  <a:pt x="1123" y="2751"/>
                </a:lnTo>
                <a:lnTo>
                  <a:pt x="1291" y="2909"/>
                </a:lnTo>
                <a:lnTo>
                  <a:pt x="1467" y="3054"/>
                </a:lnTo>
                <a:lnTo>
                  <a:pt x="1653" y="3187"/>
                </a:lnTo>
                <a:lnTo>
                  <a:pt x="1845" y="3308"/>
                </a:lnTo>
                <a:lnTo>
                  <a:pt x="2044" y="3415"/>
                </a:lnTo>
                <a:lnTo>
                  <a:pt x="2250" y="3510"/>
                </a:lnTo>
                <a:lnTo>
                  <a:pt x="2459" y="3591"/>
                </a:lnTo>
                <a:lnTo>
                  <a:pt x="2675" y="3656"/>
                </a:lnTo>
                <a:lnTo>
                  <a:pt x="2893" y="3708"/>
                </a:lnTo>
                <a:lnTo>
                  <a:pt x="3113" y="3745"/>
                </a:lnTo>
                <a:lnTo>
                  <a:pt x="3336" y="3768"/>
                </a:lnTo>
                <a:lnTo>
                  <a:pt x="3560" y="3775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7095428" y="3833314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3393605" y="3836666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4871864" y="2860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TEST SOLUTION</a:t>
            </a:r>
            <a:endParaRPr lang="en-GB" dirty="0"/>
          </a:p>
        </p:txBody>
      </p:sp>
      <p:sp>
        <p:nvSpPr>
          <p:cNvPr id="79" name="TextBox 78"/>
          <p:cNvSpPr txBox="1"/>
          <p:nvPr/>
        </p:nvSpPr>
        <p:spPr>
          <a:xfrm>
            <a:off x="1991544" y="38834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8723784" y="395777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1799903" y="608682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140</a:t>
            </a:r>
          </a:p>
          <a:p>
            <a:r>
              <a:rPr lang="en-GB" sz="1400" b="1" dirty="0"/>
              <a:t>In 80</a:t>
            </a:r>
            <a:endParaRPr lang="en-GB" sz="14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6096000" y="6165305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 250</a:t>
            </a:r>
            <a:endParaRPr lang="en-GB" sz="14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4295800" y="764704"/>
            <a:ext cx="2520280" cy="1192634"/>
          </a:xfrm>
          <a:prstGeom prst="rect">
            <a:avLst/>
          </a:prstGeom>
          <a:solidFill>
            <a:schemeClr val="tx1"/>
          </a:solidFill>
          <a:effectLst>
            <a:outerShdw blurRad="50800" dist="38100" algn="l" rotWithShape="0">
              <a:srgbClr val="0070C0">
                <a:alpha val="8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50" b="1" i="1" dirty="0">
                <a:solidFill>
                  <a:srgbClr val="FFFF00"/>
                </a:solidFill>
              </a:rPr>
              <a:t>Marking  Scheme </a:t>
            </a:r>
          </a:p>
          <a:p>
            <a:r>
              <a:rPr lang="en-GB" sz="1000" dirty="0">
                <a:solidFill>
                  <a:schemeClr val="bg1"/>
                </a:solidFill>
              </a:rPr>
              <a:t>Elevation 		 10%</a:t>
            </a:r>
          </a:p>
          <a:p>
            <a:r>
              <a:rPr lang="en-GB" sz="1000" dirty="0">
                <a:solidFill>
                  <a:schemeClr val="bg1"/>
                </a:solidFill>
              </a:rPr>
              <a:t>Plan 		 10%</a:t>
            </a:r>
          </a:p>
          <a:p>
            <a:r>
              <a:rPr lang="en-GB" sz="1000" dirty="0">
                <a:solidFill>
                  <a:schemeClr val="bg1"/>
                </a:solidFill>
              </a:rPr>
              <a:t>End View	 	 10%</a:t>
            </a:r>
          </a:p>
          <a:p>
            <a:r>
              <a:rPr lang="en-GB" sz="1000" dirty="0">
                <a:solidFill>
                  <a:schemeClr val="bg1"/>
                </a:solidFill>
              </a:rPr>
              <a:t>Development 		 40%</a:t>
            </a:r>
          </a:p>
          <a:p>
            <a:r>
              <a:rPr lang="en-GB" sz="1000" dirty="0">
                <a:solidFill>
                  <a:schemeClr val="bg1"/>
                </a:solidFill>
              </a:rPr>
              <a:t>Neatness and Accuracy 	 30%</a:t>
            </a:r>
          </a:p>
          <a:p>
            <a:r>
              <a:rPr lang="en-GB" sz="1050" b="1" dirty="0">
                <a:solidFill>
                  <a:schemeClr val="accent6">
                    <a:lumMod val="75000"/>
                  </a:schemeClr>
                </a:solidFill>
              </a:rPr>
              <a:t>TOTAL  =		100%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6129909" y="1744241"/>
            <a:ext cx="51986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608168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BACK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6600056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SIDE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9120336" y="274865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SIDE</a:t>
            </a:r>
            <a:endParaRPr lang="en-GB" dirty="0"/>
          </a:p>
        </p:txBody>
      </p:sp>
      <p:sp>
        <p:nvSpPr>
          <p:cNvPr id="90" name="TextBox 89"/>
          <p:cNvSpPr txBox="1"/>
          <p:nvPr/>
        </p:nvSpPr>
        <p:spPr>
          <a:xfrm>
            <a:off x="7608168" y="42117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</a:t>
            </a:r>
            <a:endParaRPr lang="en-GB" dirty="0"/>
          </a:p>
        </p:txBody>
      </p:sp>
      <p:sp>
        <p:nvSpPr>
          <p:cNvPr id="91" name="TextBox 90"/>
          <p:cNvSpPr txBox="1"/>
          <p:nvPr/>
        </p:nvSpPr>
        <p:spPr>
          <a:xfrm>
            <a:off x="7608168" y="49411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FRONT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7680176" y="19168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TOP</a:t>
            </a:r>
            <a:endParaRPr lang="en-GB" dirty="0"/>
          </a:p>
        </p:txBody>
      </p:sp>
      <p:sp>
        <p:nvSpPr>
          <p:cNvPr id="93" name="TextBox 92"/>
          <p:cNvSpPr txBox="1"/>
          <p:nvPr/>
        </p:nvSpPr>
        <p:spPr>
          <a:xfrm>
            <a:off x="1752278" y="707554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A pictorial view of a </a:t>
            </a:r>
            <a:r>
              <a:rPr lang="en-GB" sz="1000" b="1" dirty="0"/>
              <a:t>display box </a:t>
            </a:r>
            <a:r>
              <a:rPr lang="en-GB" sz="1000" dirty="0"/>
              <a:t>is shown. Draw: </a:t>
            </a:r>
          </a:p>
          <a:p>
            <a:pPr marL="342900" indent="-342900">
              <a:buAutoNum type="alphaLcParenBoth"/>
            </a:pPr>
            <a:r>
              <a:rPr lang="en-GB" sz="1000" dirty="0"/>
              <a:t>A front Elevation looking in the direction of Arrow A. </a:t>
            </a:r>
          </a:p>
          <a:p>
            <a:pPr marL="342900" indent="-342900">
              <a:buAutoNum type="alphaLcParenBoth"/>
            </a:pPr>
            <a:r>
              <a:rPr lang="en-GB" sz="1000" dirty="0"/>
              <a:t>Draw a Plan</a:t>
            </a:r>
          </a:p>
          <a:p>
            <a:pPr marL="342900" indent="-342900">
              <a:buAutoNum type="alphaLcParenBoth"/>
            </a:pPr>
            <a:r>
              <a:rPr lang="en-GB" sz="1000" dirty="0"/>
              <a:t>Draw a end view in the direction of arrow B. </a:t>
            </a:r>
          </a:p>
          <a:p>
            <a:pPr marL="342900" indent="-342900">
              <a:buAutoNum type="alphaLcParenBoth"/>
            </a:pPr>
            <a:r>
              <a:rPr lang="en-GB" sz="1000" dirty="0"/>
              <a:t>Draw the surface development of the object. </a:t>
            </a:r>
          </a:p>
        </p:txBody>
      </p:sp>
      <p:sp>
        <p:nvSpPr>
          <p:cNvPr id="94" name="Line 52"/>
          <p:cNvSpPr>
            <a:spLocks noChangeShapeType="1"/>
          </p:cNvSpPr>
          <p:nvPr/>
        </p:nvSpPr>
        <p:spPr bwMode="auto">
          <a:xfrm flipH="1">
            <a:off x="9840416" y="3435032"/>
            <a:ext cx="254124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Line 52"/>
          <p:cNvSpPr>
            <a:spLocks noChangeShapeType="1"/>
          </p:cNvSpPr>
          <p:nvPr/>
        </p:nvSpPr>
        <p:spPr bwMode="auto">
          <a:xfrm flipH="1">
            <a:off x="6183248" y="3430588"/>
            <a:ext cx="272792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Line 52"/>
          <p:cNvSpPr>
            <a:spLocks noChangeShapeType="1"/>
          </p:cNvSpPr>
          <p:nvPr/>
        </p:nvSpPr>
        <p:spPr bwMode="auto">
          <a:xfrm flipH="1">
            <a:off x="2059360" y="3438208"/>
            <a:ext cx="292224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282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00" y="1653097"/>
            <a:ext cx="2869476" cy="410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2084388" y="3441700"/>
            <a:ext cx="37814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-28575" y="-11113"/>
            <a:ext cx="1588" cy="6889751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495425" y="-11113"/>
            <a:ext cx="91900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712912" y="220662"/>
            <a:ext cx="8753476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712912" y="384175"/>
            <a:ext cx="8753476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712912" y="454025"/>
            <a:ext cx="8753476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712912" y="522287"/>
            <a:ext cx="8753476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712912" y="685800"/>
            <a:ext cx="8753476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2209463" y="-11113"/>
            <a:ext cx="1588" cy="688975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0466388" y="220663"/>
            <a:ext cx="1588" cy="6426201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1495425" y="6878638"/>
            <a:ext cx="91900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1712912" y="6646863"/>
            <a:ext cx="8753476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712912" y="220663"/>
            <a:ext cx="1588" cy="6426201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2360612" y="3441700"/>
            <a:ext cx="14224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V="1">
            <a:off x="3783012" y="890588"/>
            <a:ext cx="1588" cy="2551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H="1">
            <a:off x="2360612" y="890587"/>
            <a:ext cx="14224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2360612" y="890588"/>
            <a:ext cx="1588" cy="2551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3783013" y="890587"/>
            <a:ext cx="18208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5865814" y="3441700"/>
            <a:ext cx="4334643" cy="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5603876" y="890587"/>
            <a:ext cx="42767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V="1">
            <a:off x="8707438" y="890588"/>
            <a:ext cx="1588" cy="2551113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H="1">
            <a:off x="7285038" y="890587"/>
            <a:ext cx="14224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7285038" y="890588"/>
            <a:ext cx="1588" cy="2551113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>
            <a:off x="7285038" y="3441700"/>
            <a:ext cx="1422400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159896" y="2860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DISPLAY  BOX</a:t>
            </a:r>
            <a:endParaRPr lang="en-GB" dirty="0"/>
          </a:p>
        </p:txBody>
      </p:sp>
      <p:sp>
        <p:nvSpPr>
          <p:cNvPr id="69" name="TextBox 68"/>
          <p:cNvSpPr txBox="1"/>
          <p:nvPr/>
        </p:nvSpPr>
        <p:spPr>
          <a:xfrm>
            <a:off x="1991544" y="38834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8723784" y="395777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703512" y="5267301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/>
              <a:t>The figure over shows a Display Box.</a:t>
            </a:r>
          </a:p>
          <a:p>
            <a:pPr marL="228600" indent="-228600">
              <a:buAutoNum type="alphaLcParenBoth"/>
            </a:pPr>
            <a:r>
              <a:rPr lang="en-IE" sz="1100" dirty="0"/>
              <a:t>Draw a front elevation of the box looking in the direction of arrow A. </a:t>
            </a:r>
          </a:p>
          <a:p>
            <a:pPr marL="228600" indent="-228600">
              <a:buAutoNum type="alphaLcParenBoth"/>
            </a:pPr>
            <a:r>
              <a:rPr lang="en-IE" sz="1100" dirty="0"/>
              <a:t>Draw a plan below elevation</a:t>
            </a:r>
          </a:p>
          <a:p>
            <a:pPr marL="228600" indent="-228600">
              <a:buAutoNum type="alphaLcParenBoth"/>
            </a:pPr>
            <a:r>
              <a:rPr lang="en-IE" sz="1100" dirty="0"/>
              <a:t>Draw and end elevation looking in the direction of the arrow B</a:t>
            </a:r>
          </a:p>
          <a:p>
            <a:pPr marL="228600" indent="-228600">
              <a:buAutoNum type="alphaLcParenBoth"/>
            </a:pPr>
            <a:r>
              <a:rPr lang="en-IE" sz="1100" dirty="0"/>
              <a:t>Draw a development of the box</a:t>
            </a:r>
            <a:r>
              <a:rPr lang="en-IE" sz="1200" dirty="0"/>
              <a:t>. </a:t>
            </a:r>
            <a:endParaRPr lang="en-IE" sz="1200" dirty="0"/>
          </a:p>
        </p:txBody>
      </p:sp>
      <p:sp>
        <p:nvSpPr>
          <p:cNvPr id="74" name="Oval 73"/>
          <p:cNvSpPr/>
          <p:nvPr/>
        </p:nvSpPr>
        <p:spPr>
          <a:xfrm>
            <a:off x="2290438" y="3371674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1771328" y="61461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120</a:t>
            </a:r>
          </a:p>
          <a:p>
            <a:r>
              <a:rPr lang="en-GB" sz="1400" b="1" dirty="0"/>
              <a:t>In 30</a:t>
            </a:r>
            <a:endParaRPr lang="en-GB" sz="1400" b="1" dirty="0"/>
          </a:p>
        </p:txBody>
      </p:sp>
      <p:sp>
        <p:nvSpPr>
          <p:cNvPr id="76" name="Oval 75"/>
          <p:cNvSpPr/>
          <p:nvPr/>
        </p:nvSpPr>
        <p:spPr>
          <a:xfrm>
            <a:off x="7237286" y="3369693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6062490" y="621814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 255</a:t>
            </a:r>
            <a:endParaRPr lang="en-GB" sz="14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7564625" y="179395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BACK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2711624" y="3501008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2366502" y="2996952"/>
            <a:ext cx="1425242" cy="288000"/>
            <a:chOff x="1295033" y="4515677"/>
            <a:chExt cx="1952249" cy="201608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004414" y="3128269"/>
            <a:ext cx="696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65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20584392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animBg="1"/>
      <p:bldP spid="75" grpId="0"/>
      <p:bldP spid="76" grpId="0" animBg="1"/>
      <p:bldP spid="77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15"/>
          <p:cNvSpPr/>
          <p:nvPr/>
        </p:nvSpPr>
        <p:spPr>
          <a:xfrm>
            <a:off x="2362200" y="3905250"/>
            <a:ext cx="1422400" cy="1276350"/>
          </a:xfrm>
          <a:custGeom>
            <a:avLst/>
            <a:gdLst>
              <a:gd name="connsiteX0" fmla="*/ 0 w 1422400"/>
              <a:gd name="connsiteY0" fmla="*/ 0 h 1276350"/>
              <a:gd name="connsiteX1" fmla="*/ 12700 w 1422400"/>
              <a:gd name="connsiteY1" fmla="*/ 1276350 h 1276350"/>
              <a:gd name="connsiteX2" fmla="*/ 1422400 w 1422400"/>
              <a:gd name="connsiteY2" fmla="*/ 1270000 h 1276350"/>
              <a:gd name="connsiteX3" fmla="*/ 1409700 w 1422400"/>
              <a:gd name="connsiteY3" fmla="*/ 0 h 1276350"/>
              <a:gd name="connsiteX4" fmla="*/ 0 w 1422400"/>
              <a:gd name="connsiteY4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400" h="1276350">
                <a:moveTo>
                  <a:pt x="0" y="0"/>
                </a:moveTo>
                <a:lnTo>
                  <a:pt x="12700" y="1276350"/>
                </a:lnTo>
                <a:lnTo>
                  <a:pt x="1422400" y="1270000"/>
                </a:lnTo>
                <a:lnTo>
                  <a:pt x="14097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7" name="Freeform 116"/>
          <p:cNvSpPr/>
          <p:nvPr/>
        </p:nvSpPr>
        <p:spPr>
          <a:xfrm>
            <a:off x="2362200" y="898526"/>
            <a:ext cx="1422400" cy="917575"/>
          </a:xfrm>
          <a:custGeom>
            <a:avLst/>
            <a:gdLst>
              <a:gd name="connsiteX0" fmla="*/ 3175 w 1422400"/>
              <a:gd name="connsiteY0" fmla="*/ 917575 h 917575"/>
              <a:gd name="connsiteX1" fmla="*/ 0 w 1422400"/>
              <a:gd name="connsiteY1" fmla="*/ 3175 h 917575"/>
              <a:gd name="connsiteX2" fmla="*/ 1419225 w 1422400"/>
              <a:gd name="connsiteY2" fmla="*/ 0 h 917575"/>
              <a:gd name="connsiteX3" fmla="*/ 1422400 w 1422400"/>
              <a:gd name="connsiteY3" fmla="*/ 908050 h 917575"/>
              <a:gd name="connsiteX4" fmla="*/ 3175 w 1422400"/>
              <a:gd name="connsiteY4" fmla="*/ 917575 h 91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400" h="917575">
                <a:moveTo>
                  <a:pt x="3175" y="917575"/>
                </a:moveTo>
                <a:cubicBezTo>
                  <a:pt x="2117" y="612775"/>
                  <a:pt x="1058" y="307975"/>
                  <a:pt x="0" y="3175"/>
                </a:cubicBezTo>
                <a:lnTo>
                  <a:pt x="1419225" y="0"/>
                </a:lnTo>
                <a:cubicBezTo>
                  <a:pt x="1420283" y="302683"/>
                  <a:pt x="1421342" y="605367"/>
                  <a:pt x="1422400" y="908050"/>
                </a:cubicBezTo>
                <a:lnTo>
                  <a:pt x="3175" y="917575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8" name="Freeform 117"/>
          <p:cNvSpPr/>
          <p:nvPr/>
        </p:nvSpPr>
        <p:spPr>
          <a:xfrm>
            <a:off x="4216400" y="889000"/>
            <a:ext cx="1206500" cy="2571750"/>
          </a:xfrm>
          <a:custGeom>
            <a:avLst/>
            <a:gdLst>
              <a:gd name="connsiteX0" fmla="*/ 0 w 1206500"/>
              <a:gd name="connsiteY0" fmla="*/ 0 h 2571750"/>
              <a:gd name="connsiteX1" fmla="*/ 0 w 1206500"/>
              <a:gd name="connsiteY1" fmla="*/ 2552700 h 2571750"/>
              <a:gd name="connsiteX2" fmla="*/ 1193800 w 1206500"/>
              <a:gd name="connsiteY2" fmla="*/ 2571750 h 2571750"/>
              <a:gd name="connsiteX3" fmla="*/ 1206500 w 1206500"/>
              <a:gd name="connsiteY3" fmla="*/ 939800 h 2571750"/>
              <a:gd name="connsiteX4" fmla="*/ 1098550 w 1206500"/>
              <a:gd name="connsiteY4" fmla="*/ 933450 h 2571750"/>
              <a:gd name="connsiteX5" fmla="*/ 1085850 w 1206500"/>
              <a:gd name="connsiteY5" fmla="*/ 749300 h 2571750"/>
              <a:gd name="connsiteX6" fmla="*/ 1047750 w 1206500"/>
              <a:gd name="connsiteY6" fmla="*/ 628650 h 2571750"/>
              <a:gd name="connsiteX7" fmla="*/ 1003300 w 1206500"/>
              <a:gd name="connsiteY7" fmla="*/ 533400 h 2571750"/>
              <a:gd name="connsiteX8" fmla="*/ 952500 w 1206500"/>
              <a:gd name="connsiteY8" fmla="*/ 431800 h 2571750"/>
              <a:gd name="connsiteX9" fmla="*/ 914400 w 1206500"/>
              <a:gd name="connsiteY9" fmla="*/ 381000 h 2571750"/>
              <a:gd name="connsiteX10" fmla="*/ 850900 w 1206500"/>
              <a:gd name="connsiteY10" fmla="*/ 304800 h 2571750"/>
              <a:gd name="connsiteX11" fmla="*/ 781050 w 1206500"/>
              <a:gd name="connsiteY11" fmla="*/ 222250 h 2571750"/>
              <a:gd name="connsiteX12" fmla="*/ 673100 w 1206500"/>
              <a:gd name="connsiteY12" fmla="*/ 127000 h 2571750"/>
              <a:gd name="connsiteX13" fmla="*/ 527050 w 1206500"/>
              <a:gd name="connsiteY13" fmla="*/ 69850 h 2571750"/>
              <a:gd name="connsiteX14" fmla="*/ 355600 w 1206500"/>
              <a:gd name="connsiteY14" fmla="*/ 12700 h 2571750"/>
              <a:gd name="connsiteX15" fmla="*/ 234950 w 1206500"/>
              <a:gd name="connsiteY15" fmla="*/ 6350 h 2571750"/>
              <a:gd name="connsiteX16" fmla="*/ 0 w 1206500"/>
              <a:gd name="connsiteY16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500" h="2571750">
                <a:moveTo>
                  <a:pt x="0" y="0"/>
                </a:moveTo>
                <a:lnTo>
                  <a:pt x="0" y="2552700"/>
                </a:lnTo>
                <a:lnTo>
                  <a:pt x="1193800" y="2571750"/>
                </a:lnTo>
                <a:cubicBezTo>
                  <a:pt x="1198033" y="2027767"/>
                  <a:pt x="1202267" y="1483783"/>
                  <a:pt x="1206500" y="939800"/>
                </a:cubicBezTo>
                <a:lnTo>
                  <a:pt x="1098550" y="933450"/>
                </a:lnTo>
                <a:lnTo>
                  <a:pt x="1085850" y="749300"/>
                </a:lnTo>
                <a:lnTo>
                  <a:pt x="1047750" y="628650"/>
                </a:lnTo>
                <a:lnTo>
                  <a:pt x="1003300" y="533400"/>
                </a:lnTo>
                <a:lnTo>
                  <a:pt x="952500" y="431800"/>
                </a:lnTo>
                <a:lnTo>
                  <a:pt x="914400" y="381000"/>
                </a:lnTo>
                <a:lnTo>
                  <a:pt x="850900" y="304800"/>
                </a:lnTo>
                <a:lnTo>
                  <a:pt x="781050" y="222250"/>
                </a:lnTo>
                <a:lnTo>
                  <a:pt x="673100" y="127000"/>
                </a:lnTo>
                <a:lnTo>
                  <a:pt x="527050" y="69850"/>
                </a:lnTo>
                <a:lnTo>
                  <a:pt x="355600" y="12700"/>
                </a:lnTo>
                <a:lnTo>
                  <a:pt x="234950" y="63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9" name="Freeform 118"/>
          <p:cNvSpPr/>
          <p:nvPr/>
        </p:nvSpPr>
        <p:spPr>
          <a:xfrm>
            <a:off x="2368550" y="1822450"/>
            <a:ext cx="1422400" cy="1638300"/>
          </a:xfrm>
          <a:custGeom>
            <a:avLst/>
            <a:gdLst>
              <a:gd name="connsiteX0" fmla="*/ 6350 w 1422400"/>
              <a:gd name="connsiteY0" fmla="*/ 6350 h 1638300"/>
              <a:gd name="connsiteX1" fmla="*/ 0 w 1422400"/>
              <a:gd name="connsiteY1" fmla="*/ 1638300 h 1638300"/>
              <a:gd name="connsiteX2" fmla="*/ 1422400 w 1422400"/>
              <a:gd name="connsiteY2" fmla="*/ 1625600 h 1638300"/>
              <a:gd name="connsiteX3" fmla="*/ 1422400 w 1422400"/>
              <a:gd name="connsiteY3" fmla="*/ 0 h 1638300"/>
              <a:gd name="connsiteX4" fmla="*/ 6350 w 1422400"/>
              <a:gd name="connsiteY4" fmla="*/ 635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400" h="1638300">
                <a:moveTo>
                  <a:pt x="6350" y="6350"/>
                </a:moveTo>
                <a:cubicBezTo>
                  <a:pt x="4233" y="550333"/>
                  <a:pt x="2117" y="1094317"/>
                  <a:pt x="0" y="1638300"/>
                </a:cubicBezTo>
                <a:lnTo>
                  <a:pt x="1422400" y="1625600"/>
                </a:lnTo>
                <a:lnTo>
                  <a:pt x="1422400" y="0"/>
                </a:lnTo>
                <a:lnTo>
                  <a:pt x="6350" y="635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5" name="Freeform 114"/>
          <p:cNvSpPr/>
          <p:nvPr/>
        </p:nvSpPr>
        <p:spPr>
          <a:xfrm>
            <a:off x="7290918" y="898526"/>
            <a:ext cx="1422400" cy="2555831"/>
          </a:xfrm>
          <a:custGeom>
            <a:avLst/>
            <a:gdLst>
              <a:gd name="connsiteX0" fmla="*/ 3175 w 1422400"/>
              <a:gd name="connsiteY0" fmla="*/ 917575 h 917575"/>
              <a:gd name="connsiteX1" fmla="*/ 0 w 1422400"/>
              <a:gd name="connsiteY1" fmla="*/ 3175 h 917575"/>
              <a:gd name="connsiteX2" fmla="*/ 1419225 w 1422400"/>
              <a:gd name="connsiteY2" fmla="*/ 0 h 917575"/>
              <a:gd name="connsiteX3" fmla="*/ 1422400 w 1422400"/>
              <a:gd name="connsiteY3" fmla="*/ 908050 h 917575"/>
              <a:gd name="connsiteX4" fmla="*/ 3175 w 1422400"/>
              <a:gd name="connsiteY4" fmla="*/ 917575 h 91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400" h="917575">
                <a:moveTo>
                  <a:pt x="3175" y="917575"/>
                </a:moveTo>
                <a:cubicBezTo>
                  <a:pt x="2117" y="612775"/>
                  <a:pt x="1058" y="307975"/>
                  <a:pt x="0" y="3175"/>
                </a:cubicBezTo>
                <a:lnTo>
                  <a:pt x="1419225" y="0"/>
                </a:lnTo>
                <a:cubicBezTo>
                  <a:pt x="1420283" y="302683"/>
                  <a:pt x="1421342" y="605367"/>
                  <a:pt x="1422400" y="908050"/>
                </a:cubicBezTo>
                <a:lnTo>
                  <a:pt x="3175" y="917575"/>
                </a:lnTo>
                <a:close/>
              </a:path>
            </a:pathLst>
          </a:cu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4" name="Freeform 113"/>
          <p:cNvSpPr/>
          <p:nvPr/>
        </p:nvSpPr>
        <p:spPr>
          <a:xfrm>
            <a:off x="7291288" y="3441700"/>
            <a:ext cx="1422400" cy="1276350"/>
          </a:xfrm>
          <a:custGeom>
            <a:avLst/>
            <a:gdLst>
              <a:gd name="connsiteX0" fmla="*/ 0 w 1422400"/>
              <a:gd name="connsiteY0" fmla="*/ 0 h 1276350"/>
              <a:gd name="connsiteX1" fmla="*/ 12700 w 1422400"/>
              <a:gd name="connsiteY1" fmla="*/ 1276350 h 1276350"/>
              <a:gd name="connsiteX2" fmla="*/ 1422400 w 1422400"/>
              <a:gd name="connsiteY2" fmla="*/ 1270000 h 1276350"/>
              <a:gd name="connsiteX3" fmla="*/ 1409700 w 1422400"/>
              <a:gd name="connsiteY3" fmla="*/ 0 h 1276350"/>
              <a:gd name="connsiteX4" fmla="*/ 0 w 1422400"/>
              <a:gd name="connsiteY4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400" h="1276350">
                <a:moveTo>
                  <a:pt x="0" y="0"/>
                </a:moveTo>
                <a:lnTo>
                  <a:pt x="12700" y="1276350"/>
                </a:lnTo>
                <a:lnTo>
                  <a:pt x="1422400" y="1270000"/>
                </a:lnTo>
                <a:lnTo>
                  <a:pt x="14097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3" name="Freeform 112"/>
          <p:cNvSpPr/>
          <p:nvPr/>
        </p:nvSpPr>
        <p:spPr>
          <a:xfrm>
            <a:off x="7289130" y="4725144"/>
            <a:ext cx="1422400" cy="1638300"/>
          </a:xfrm>
          <a:custGeom>
            <a:avLst/>
            <a:gdLst>
              <a:gd name="connsiteX0" fmla="*/ 6350 w 1422400"/>
              <a:gd name="connsiteY0" fmla="*/ 6350 h 1638300"/>
              <a:gd name="connsiteX1" fmla="*/ 0 w 1422400"/>
              <a:gd name="connsiteY1" fmla="*/ 1638300 h 1638300"/>
              <a:gd name="connsiteX2" fmla="*/ 1422400 w 1422400"/>
              <a:gd name="connsiteY2" fmla="*/ 1625600 h 1638300"/>
              <a:gd name="connsiteX3" fmla="*/ 1422400 w 1422400"/>
              <a:gd name="connsiteY3" fmla="*/ 0 h 1638300"/>
              <a:gd name="connsiteX4" fmla="*/ 6350 w 1422400"/>
              <a:gd name="connsiteY4" fmla="*/ 635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400" h="1638300">
                <a:moveTo>
                  <a:pt x="6350" y="6350"/>
                </a:moveTo>
                <a:cubicBezTo>
                  <a:pt x="4233" y="550333"/>
                  <a:pt x="2117" y="1094317"/>
                  <a:pt x="0" y="1638300"/>
                </a:cubicBezTo>
                <a:lnTo>
                  <a:pt x="1422400" y="1625600"/>
                </a:lnTo>
                <a:lnTo>
                  <a:pt x="1422400" y="0"/>
                </a:lnTo>
                <a:lnTo>
                  <a:pt x="6350" y="635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2" name="Freeform 111"/>
          <p:cNvSpPr/>
          <p:nvPr/>
        </p:nvSpPr>
        <p:spPr>
          <a:xfrm>
            <a:off x="8705924" y="882650"/>
            <a:ext cx="1206500" cy="2571750"/>
          </a:xfrm>
          <a:custGeom>
            <a:avLst/>
            <a:gdLst>
              <a:gd name="connsiteX0" fmla="*/ 0 w 1206500"/>
              <a:gd name="connsiteY0" fmla="*/ 0 h 2571750"/>
              <a:gd name="connsiteX1" fmla="*/ 0 w 1206500"/>
              <a:gd name="connsiteY1" fmla="*/ 2552700 h 2571750"/>
              <a:gd name="connsiteX2" fmla="*/ 1193800 w 1206500"/>
              <a:gd name="connsiteY2" fmla="*/ 2571750 h 2571750"/>
              <a:gd name="connsiteX3" fmla="*/ 1206500 w 1206500"/>
              <a:gd name="connsiteY3" fmla="*/ 939800 h 2571750"/>
              <a:gd name="connsiteX4" fmla="*/ 1098550 w 1206500"/>
              <a:gd name="connsiteY4" fmla="*/ 933450 h 2571750"/>
              <a:gd name="connsiteX5" fmla="*/ 1085850 w 1206500"/>
              <a:gd name="connsiteY5" fmla="*/ 749300 h 2571750"/>
              <a:gd name="connsiteX6" fmla="*/ 1047750 w 1206500"/>
              <a:gd name="connsiteY6" fmla="*/ 628650 h 2571750"/>
              <a:gd name="connsiteX7" fmla="*/ 1003300 w 1206500"/>
              <a:gd name="connsiteY7" fmla="*/ 533400 h 2571750"/>
              <a:gd name="connsiteX8" fmla="*/ 952500 w 1206500"/>
              <a:gd name="connsiteY8" fmla="*/ 431800 h 2571750"/>
              <a:gd name="connsiteX9" fmla="*/ 914400 w 1206500"/>
              <a:gd name="connsiteY9" fmla="*/ 381000 h 2571750"/>
              <a:gd name="connsiteX10" fmla="*/ 850900 w 1206500"/>
              <a:gd name="connsiteY10" fmla="*/ 304800 h 2571750"/>
              <a:gd name="connsiteX11" fmla="*/ 781050 w 1206500"/>
              <a:gd name="connsiteY11" fmla="*/ 222250 h 2571750"/>
              <a:gd name="connsiteX12" fmla="*/ 673100 w 1206500"/>
              <a:gd name="connsiteY12" fmla="*/ 127000 h 2571750"/>
              <a:gd name="connsiteX13" fmla="*/ 527050 w 1206500"/>
              <a:gd name="connsiteY13" fmla="*/ 69850 h 2571750"/>
              <a:gd name="connsiteX14" fmla="*/ 355600 w 1206500"/>
              <a:gd name="connsiteY14" fmla="*/ 12700 h 2571750"/>
              <a:gd name="connsiteX15" fmla="*/ 234950 w 1206500"/>
              <a:gd name="connsiteY15" fmla="*/ 6350 h 2571750"/>
              <a:gd name="connsiteX16" fmla="*/ 0 w 1206500"/>
              <a:gd name="connsiteY16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500" h="2571750">
                <a:moveTo>
                  <a:pt x="0" y="0"/>
                </a:moveTo>
                <a:lnTo>
                  <a:pt x="0" y="2552700"/>
                </a:lnTo>
                <a:lnTo>
                  <a:pt x="1193800" y="2571750"/>
                </a:lnTo>
                <a:cubicBezTo>
                  <a:pt x="1198033" y="2027767"/>
                  <a:pt x="1202267" y="1483783"/>
                  <a:pt x="1206500" y="939800"/>
                </a:cubicBezTo>
                <a:lnTo>
                  <a:pt x="1098550" y="933450"/>
                </a:lnTo>
                <a:lnTo>
                  <a:pt x="1085850" y="749300"/>
                </a:lnTo>
                <a:lnTo>
                  <a:pt x="1047750" y="628650"/>
                </a:lnTo>
                <a:lnTo>
                  <a:pt x="1003300" y="533400"/>
                </a:lnTo>
                <a:lnTo>
                  <a:pt x="952500" y="431800"/>
                </a:lnTo>
                <a:lnTo>
                  <a:pt x="914400" y="381000"/>
                </a:lnTo>
                <a:lnTo>
                  <a:pt x="850900" y="304800"/>
                </a:lnTo>
                <a:lnTo>
                  <a:pt x="781050" y="222250"/>
                </a:lnTo>
                <a:lnTo>
                  <a:pt x="673100" y="127000"/>
                </a:lnTo>
                <a:lnTo>
                  <a:pt x="527050" y="69850"/>
                </a:lnTo>
                <a:lnTo>
                  <a:pt x="355600" y="12700"/>
                </a:lnTo>
                <a:lnTo>
                  <a:pt x="234950" y="63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1" name="Freeform 110"/>
          <p:cNvSpPr/>
          <p:nvPr/>
        </p:nvSpPr>
        <p:spPr>
          <a:xfrm flipH="1">
            <a:off x="6096000" y="889000"/>
            <a:ext cx="1206500" cy="2571750"/>
          </a:xfrm>
          <a:custGeom>
            <a:avLst/>
            <a:gdLst>
              <a:gd name="connsiteX0" fmla="*/ 0 w 1206500"/>
              <a:gd name="connsiteY0" fmla="*/ 0 h 2571750"/>
              <a:gd name="connsiteX1" fmla="*/ 0 w 1206500"/>
              <a:gd name="connsiteY1" fmla="*/ 2552700 h 2571750"/>
              <a:gd name="connsiteX2" fmla="*/ 1193800 w 1206500"/>
              <a:gd name="connsiteY2" fmla="*/ 2571750 h 2571750"/>
              <a:gd name="connsiteX3" fmla="*/ 1206500 w 1206500"/>
              <a:gd name="connsiteY3" fmla="*/ 939800 h 2571750"/>
              <a:gd name="connsiteX4" fmla="*/ 1098550 w 1206500"/>
              <a:gd name="connsiteY4" fmla="*/ 933450 h 2571750"/>
              <a:gd name="connsiteX5" fmla="*/ 1085850 w 1206500"/>
              <a:gd name="connsiteY5" fmla="*/ 749300 h 2571750"/>
              <a:gd name="connsiteX6" fmla="*/ 1047750 w 1206500"/>
              <a:gd name="connsiteY6" fmla="*/ 628650 h 2571750"/>
              <a:gd name="connsiteX7" fmla="*/ 1003300 w 1206500"/>
              <a:gd name="connsiteY7" fmla="*/ 533400 h 2571750"/>
              <a:gd name="connsiteX8" fmla="*/ 952500 w 1206500"/>
              <a:gd name="connsiteY8" fmla="*/ 431800 h 2571750"/>
              <a:gd name="connsiteX9" fmla="*/ 914400 w 1206500"/>
              <a:gd name="connsiteY9" fmla="*/ 381000 h 2571750"/>
              <a:gd name="connsiteX10" fmla="*/ 850900 w 1206500"/>
              <a:gd name="connsiteY10" fmla="*/ 304800 h 2571750"/>
              <a:gd name="connsiteX11" fmla="*/ 781050 w 1206500"/>
              <a:gd name="connsiteY11" fmla="*/ 222250 h 2571750"/>
              <a:gd name="connsiteX12" fmla="*/ 673100 w 1206500"/>
              <a:gd name="connsiteY12" fmla="*/ 127000 h 2571750"/>
              <a:gd name="connsiteX13" fmla="*/ 527050 w 1206500"/>
              <a:gd name="connsiteY13" fmla="*/ 69850 h 2571750"/>
              <a:gd name="connsiteX14" fmla="*/ 355600 w 1206500"/>
              <a:gd name="connsiteY14" fmla="*/ 12700 h 2571750"/>
              <a:gd name="connsiteX15" fmla="*/ 234950 w 1206500"/>
              <a:gd name="connsiteY15" fmla="*/ 6350 h 2571750"/>
              <a:gd name="connsiteX16" fmla="*/ 0 w 1206500"/>
              <a:gd name="connsiteY16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500" h="2571750">
                <a:moveTo>
                  <a:pt x="0" y="0"/>
                </a:moveTo>
                <a:lnTo>
                  <a:pt x="0" y="2552700"/>
                </a:lnTo>
                <a:lnTo>
                  <a:pt x="1193800" y="2571750"/>
                </a:lnTo>
                <a:cubicBezTo>
                  <a:pt x="1198033" y="2027767"/>
                  <a:pt x="1202267" y="1483783"/>
                  <a:pt x="1206500" y="939800"/>
                </a:cubicBezTo>
                <a:lnTo>
                  <a:pt x="1098550" y="933450"/>
                </a:lnTo>
                <a:lnTo>
                  <a:pt x="1085850" y="749300"/>
                </a:lnTo>
                <a:lnTo>
                  <a:pt x="1047750" y="628650"/>
                </a:lnTo>
                <a:lnTo>
                  <a:pt x="1003300" y="533400"/>
                </a:lnTo>
                <a:lnTo>
                  <a:pt x="952500" y="431800"/>
                </a:lnTo>
                <a:lnTo>
                  <a:pt x="914400" y="381000"/>
                </a:lnTo>
                <a:lnTo>
                  <a:pt x="850900" y="304800"/>
                </a:lnTo>
                <a:lnTo>
                  <a:pt x="781050" y="222250"/>
                </a:lnTo>
                <a:lnTo>
                  <a:pt x="673100" y="127000"/>
                </a:lnTo>
                <a:lnTo>
                  <a:pt x="527050" y="69850"/>
                </a:lnTo>
                <a:lnTo>
                  <a:pt x="355600" y="12700"/>
                </a:lnTo>
                <a:lnTo>
                  <a:pt x="234950" y="63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 flipV="1">
            <a:off x="9802813" y="890588"/>
            <a:ext cx="1588" cy="25511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V="1">
            <a:off x="6191250" y="865188"/>
            <a:ext cx="1588" cy="25765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2084388" y="3441700"/>
            <a:ext cx="37814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5737225" y="1819275"/>
            <a:ext cx="431323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-28575" y="-11113"/>
            <a:ext cx="1588" cy="6889751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495425" y="-11113"/>
            <a:ext cx="91900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712912" y="220662"/>
            <a:ext cx="8753476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712912" y="384175"/>
            <a:ext cx="8753476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712912" y="454025"/>
            <a:ext cx="8753476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712912" y="522287"/>
            <a:ext cx="8753476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712912" y="685800"/>
            <a:ext cx="8753476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2209463" y="-11113"/>
            <a:ext cx="1588" cy="688975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0466388" y="220663"/>
            <a:ext cx="1588" cy="6426201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1495425" y="6878638"/>
            <a:ext cx="91900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1712912" y="6646863"/>
            <a:ext cx="8753476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712912" y="220663"/>
            <a:ext cx="1588" cy="6426201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2360612" y="3441700"/>
            <a:ext cx="14224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2360612" y="3906838"/>
            <a:ext cx="14224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2360612" y="5181600"/>
            <a:ext cx="14224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2360612" y="1819275"/>
            <a:ext cx="14224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V="1">
            <a:off x="3783012" y="890588"/>
            <a:ext cx="1588" cy="2551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H="1">
            <a:off x="2360612" y="890587"/>
            <a:ext cx="14224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2360612" y="890588"/>
            <a:ext cx="1588" cy="2551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2360612" y="3441700"/>
            <a:ext cx="1588" cy="19256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3783012" y="3441701"/>
            <a:ext cx="1588" cy="19589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2360612" y="3906839"/>
            <a:ext cx="1588" cy="12747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3783012" y="3906839"/>
            <a:ext cx="1588" cy="12747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3783012" y="3441700"/>
            <a:ext cx="438150" cy="4651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3783013" y="3441700"/>
            <a:ext cx="1641475" cy="17399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3783013" y="890587"/>
            <a:ext cx="18208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V="1">
            <a:off x="4221162" y="890588"/>
            <a:ext cx="1588" cy="2551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flipV="1">
            <a:off x="4440237" y="890588"/>
            <a:ext cx="1588" cy="25511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3783013" y="1819275"/>
            <a:ext cx="195421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V="1">
            <a:off x="5424488" y="1819276"/>
            <a:ext cx="1588" cy="1622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 flipV="1">
            <a:off x="5314950" y="1819276"/>
            <a:ext cx="1588" cy="16224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5" name="Freeform 37"/>
          <p:cNvSpPr>
            <a:spLocks/>
          </p:cNvSpPr>
          <p:nvPr/>
        </p:nvSpPr>
        <p:spPr bwMode="auto">
          <a:xfrm>
            <a:off x="4440238" y="890587"/>
            <a:ext cx="874713" cy="928688"/>
          </a:xfrm>
          <a:custGeom>
            <a:avLst/>
            <a:gdLst/>
            <a:ahLst/>
            <a:cxnLst>
              <a:cxn ang="0">
                <a:pos x="1654" y="1754"/>
              </a:cxn>
              <a:cxn ang="0">
                <a:pos x="1649" y="1616"/>
              </a:cxn>
              <a:cxn ang="0">
                <a:pos x="1634" y="1480"/>
              </a:cxn>
              <a:cxn ang="0">
                <a:pos x="1608" y="1344"/>
              </a:cxn>
              <a:cxn ang="0">
                <a:pos x="1574" y="1212"/>
              </a:cxn>
              <a:cxn ang="0">
                <a:pos x="1528" y="1082"/>
              </a:cxn>
              <a:cxn ang="0">
                <a:pos x="1475" y="958"/>
              </a:cxn>
              <a:cxn ang="0">
                <a:pos x="1411" y="838"/>
              </a:cxn>
              <a:cxn ang="0">
                <a:pos x="1339" y="723"/>
              </a:cxn>
              <a:cxn ang="0">
                <a:pos x="1258" y="615"/>
              </a:cxn>
              <a:cxn ang="0">
                <a:pos x="1170" y="515"/>
              </a:cxn>
              <a:cxn ang="0">
                <a:pos x="1074" y="420"/>
              </a:cxn>
              <a:cxn ang="0">
                <a:pos x="973" y="335"/>
              </a:cxn>
              <a:cxn ang="0">
                <a:pos x="865" y="259"/>
              </a:cxn>
              <a:cxn ang="0">
                <a:pos x="751" y="191"/>
              </a:cxn>
              <a:cxn ang="0">
                <a:pos x="634" y="133"/>
              </a:cxn>
              <a:cxn ang="0">
                <a:pos x="512" y="86"/>
              </a:cxn>
              <a:cxn ang="0">
                <a:pos x="386" y="49"/>
              </a:cxn>
              <a:cxn ang="0">
                <a:pos x="260" y="22"/>
              </a:cxn>
              <a:cxn ang="0">
                <a:pos x="130" y="6"/>
              </a:cxn>
              <a:cxn ang="0">
                <a:pos x="0" y="0"/>
              </a:cxn>
            </a:cxnLst>
            <a:rect l="0" t="0" r="r" b="b"/>
            <a:pathLst>
              <a:path w="1654" h="1754">
                <a:moveTo>
                  <a:pt x="1654" y="1754"/>
                </a:moveTo>
                <a:lnTo>
                  <a:pt x="1649" y="1616"/>
                </a:lnTo>
                <a:lnTo>
                  <a:pt x="1634" y="1480"/>
                </a:lnTo>
                <a:lnTo>
                  <a:pt x="1608" y="1344"/>
                </a:lnTo>
                <a:lnTo>
                  <a:pt x="1574" y="1212"/>
                </a:lnTo>
                <a:lnTo>
                  <a:pt x="1528" y="1082"/>
                </a:lnTo>
                <a:lnTo>
                  <a:pt x="1475" y="958"/>
                </a:lnTo>
                <a:lnTo>
                  <a:pt x="1411" y="838"/>
                </a:lnTo>
                <a:lnTo>
                  <a:pt x="1339" y="723"/>
                </a:lnTo>
                <a:lnTo>
                  <a:pt x="1258" y="615"/>
                </a:lnTo>
                <a:lnTo>
                  <a:pt x="1170" y="515"/>
                </a:lnTo>
                <a:lnTo>
                  <a:pt x="1074" y="420"/>
                </a:lnTo>
                <a:lnTo>
                  <a:pt x="973" y="335"/>
                </a:lnTo>
                <a:lnTo>
                  <a:pt x="865" y="259"/>
                </a:lnTo>
                <a:lnTo>
                  <a:pt x="751" y="191"/>
                </a:lnTo>
                <a:lnTo>
                  <a:pt x="634" y="133"/>
                </a:lnTo>
                <a:lnTo>
                  <a:pt x="512" y="86"/>
                </a:lnTo>
                <a:lnTo>
                  <a:pt x="386" y="49"/>
                </a:lnTo>
                <a:lnTo>
                  <a:pt x="260" y="22"/>
                </a:lnTo>
                <a:lnTo>
                  <a:pt x="130" y="6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 flipH="1">
            <a:off x="4221163" y="890587"/>
            <a:ext cx="2190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>
            <a:off x="5314950" y="1819275"/>
            <a:ext cx="1095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4221163" y="3441700"/>
            <a:ext cx="12033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5865814" y="3441700"/>
            <a:ext cx="4334643" cy="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5603876" y="890587"/>
            <a:ext cx="42767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V="1">
            <a:off x="8707438" y="890588"/>
            <a:ext cx="1588" cy="2551113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H="1">
            <a:off x="7285038" y="890587"/>
            <a:ext cx="14224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7285038" y="890588"/>
            <a:ext cx="1588" cy="2551113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9910763" y="1819276"/>
            <a:ext cx="1588" cy="1622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5" name="Freeform 47"/>
          <p:cNvSpPr>
            <a:spLocks/>
          </p:cNvSpPr>
          <p:nvPr/>
        </p:nvSpPr>
        <p:spPr bwMode="auto">
          <a:xfrm>
            <a:off x="8926513" y="890587"/>
            <a:ext cx="876300" cy="928688"/>
          </a:xfrm>
          <a:custGeom>
            <a:avLst/>
            <a:gdLst/>
            <a:ahLst/>
            <a:cxnLst>
              <a:cxn ang="0">
                <a:pos x="1655" y="1754"/>
              </a:cxn>
              <a:cxn ang="0">
                <a:pos x="1653" y="1667"/>
              </a:cxn>
              <a:cxn ang="0">
                <a:pos x="1647" y="1582"/>
              </a:cxn>
              <a:cxn ang="0">
                <a:pos x="1636" y="1497"/>
              </a:cxn>
              <a:cxn ang="0">
                <a:pos x="1622" y="1412"/>
              </a:cxn>
              <a:cxn ang="0">
                <a:pos x="1605" y="1328"/>
              </a:cxn>
              <a:cxn ang="0">
                <a:pos x="1583" y="1245"/>
              </a:cxn>
              <a:cxn ang="0">
                <a:pos x="1557" y="1163"/>
              </a:cxn>
              <a:cxn ang="0">
                <a:pos x="1528" y="1082"/>
              </a:cxn>
              <a:cxn ang="0">
                <a:pos x="1496" y="1004"/>
              </a:cxn>
              <a:cxn ang="0">
                <a:pos x="1459" y="928"/>
              </a:cxn>
              <a:cxn ang="0">
                <a:pos x="1419" y="853"/>
              </a:cxn>
              <a:cxn ang="0">
                <a:pos x="1376" y="780"/>
              </a:cxn>
              <a:cxn ang="0">
                <a:pos x="1328" y="710"/>
              </a:cxn>
              <a:cxn ang="0">
                <a:pos x="1279" y="641"/>
              </a:cxn>
              <a:cxn ang="0">
                <a:pos x="1226" y="577"/>
              </a:cxn>
              <a:cxn ang="0">
                <a:pos x="1170" y="515"/>
              </a:cxn>
              <a:cxn ang="0">
                <a:pos x="1112" y="454"/>
              </a:cxn>
              <a:cxn ang="0">
                <a:pos x="1050" y="399"/>
              </a:cxn>
              <a:cxn ang="0">
                <a:pos x="986" y="346"/>
              </a:cxn>
              <a:cxn ang="0">
                <a:pos x="919" y="296"/>
              </a:cxn>
              <a:cxn ang="0">
                <a:pos x="851" y="250"/>
              </a:cxn>
              <a:cxn ang="0">
                <a:pos x="780" y="208"/>
              </a:cxn>
              <a:cxn ang="0">
                <a:pos x="707" y="169"/>
              </a:cxn>
              <a:cxn ang="0">
                <a:pos x="633" y="133"/>
              </a:cxn>
              <a:cxn ang="0">
                <a:pos x="557" y="103"/>
              </a:cxn>
              <a:cxn ang="0">
                <a:pos x="480" y="76"/>
              </a:cxn>
              <a:cxn ang="0">
                <a:pos x="402" y="53"/>
              </a:cxn>
              <a:cxn ang="0">
                <a:pos x="323" y="35"/>
              </a:cxn>
              <a:cxn ang="0">
                <a:pos x="243" y="20"/>
              </a:cxn>
              <a:cxn ang="0">
                <a:pos x="162" y="9"/>
              </a:cxn>
              <a:cxn ang="0">
                <a:pos x="82" y="3"/>
              </a:cxn>
              <a:cxn ang="0">
                <a:pos x="0" y="0"/>
              </a:cxn>
            </a:cxnLst>
            <a:rect l="0" t="0" r="r" b="b"/>
            <a:pathLst>
              <a:path w="1655" h="1754">
                <a:moveTo>
                  <a:pt x="1655" y="1754"/>
                </a:moveTo>
                <a:lnTo>
                  <a:pt x="1653" y="1667"/>
                </a:lnTo>
                <a:lnTo>
                  <a:pt x="1647" y="1582"/>
                </a:lnTo>
                <a:lnTo>
                  <a:pt x="1636" y="1497"/>
                </a:lnTo>
                <a:lnTo>
                  <a:pt x="1622" y="1412"/>
                </a:lnTo>
                <a:lnTo>
                  <a:pt x="1605" y="1328"/>
                </a:lnTo>
                <a:lnTo>
                  <a:pt x="1583" y="1245"/>
                </a:lnTo>
                <a:lnTo>
                  <a:pt x="1557" y="1163"/>
                </a:lnTo>
                <a:lnTo>
                  <a:pt x="1528" y="1082"/>
                </a:lnTo>
                <a:lnTo>
                  <a:pt x="1496" y="1004"/>
                </a:lnTo>
                <a:lnTo>
                  <a:pt x="1459" y="928"/>
                </a:lnTo>
                <a:lnTo>
                  <a:pt x="1419" y="853"/>
                </a:lnTo>
                <a:lnTo>
                  <a:pt x="1376" y="780"/>
                </a:lnTo>
                <a:lnTo>
                  <a:pt x="1328" y="710"/>
                </a:lnTo>
                <a:lnTo>
                  <a:pt x="1279" y="641"/>
                </a:lnTo>
                <a:lnTo>
                  <a:pt x="1226" y="577"/>
                </a:lnTo>
                <a:lnTo>
                  <a:pt x="1170" y="515"/>
                </a:lnTo>
                <a:lnTo>
                  <a:pt x="1112" y="454"/>
                </a:lnTo>
                <a:lnTo>
                  <a:pt x="1050" y="399"/>
                </a:lnTo>
                <a:lnTo>
                  <a:pt x="986" y="346"/>
                </a:lnTo>
                <a:lnTo>
                  <a:pt x="919" y="296"/>
                </a:lnTo>
                <a:lnTo>
                  <a:pt x="851" y="250"/>
                </a:lnTo>
                <a:lnTo>
                  <a:pt x="780" y="208"/>
                </a:lnTo>
                <a:lnTo>
                  <a:pt x="707" y="169"/>
                </a:lnTo>
                <a:lnTo>
                  <a:pt x="633" y="133"/>
                </a:lnTo>
                <a:lnTo>
                  <a:pt x="557" y="103"/>
                </a:lnTo>
                <a:lnTo>
                  <a:pt x="480" y="76"/>
                </a:lnTo>
                <a:lnTo>
                  <a:pt x="402" y="53"/>
                </a:lnTo>
                <a:lnTo>
                  <a:pt x="323" y="35"/>
                </a:lnTo>
                <a:lnTo>
                  <a:pt x="243" y="20"/>
                </a:lnTo>
                <a:lnTo>
                  <a:pt x="162" y="9"/>
                </a:lnTo>
                <a:lnTo>
                  <a:pt x="82" y="3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9802813" y="1819275"/>
            <a:ext cx="1079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H="1">
            <a:off x="8707439" y="896937"/>
            <a:ext cx="3222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 flipV="1">
            <a:off x="6081713" y="1819276"/>
            <a:ext cx="1588" cy="1622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" name="Freeform 51"/>
          <p:cNvSpPr>
            <a:spLocks/>
          </p:cNvSpPr>
          <p:nvPr/>
        </p:nvSpPr>
        <p:spPr bwMode="auto">
          <a:xfrm>
            <a:off x="6191250" y="890587"/>
            <a:ext cx="876300" cy="928688"/>
          </a:xfrm>
          <a:custGeom>
            <a:avLst/>
            <a:gdLst/>
            <a:ahLst/>
            <a:cxnLst>
              <a:cxn ang="0">
                <a:pos x="1654" y="0"/>
              </a:cxn>
              <a:cxn ang="0">
                <a:pos x="1564" y="4"/>
              </a:cxn>
              <a:cxn ang="0">
                <a:pos x="1475" y="11"/>
              </a:cxn>
              <a:cxn ang="0">
                <a:pos x="1386" y="24"/>
              </a:cxn>
              <a:cxn ang="0">
                <a:pos x="1298" y="41"/>
              </a:cxn>
              <a:cxn ang="0">
                <a:pos x="1212" y="65"/>
              </a:cxn>
              <a:cxn ang="0">
                <a:pos x="1126" y="93"/>
              </a:cxn>
              <a:cxn ang="0">
                <a:pos x="1042" y="125"/>
              </a:cxn>
              <a:cxn ang="0">
                <a:pos x="959" y="162"/>
              </a:cxn>
              <a:cxn ang="0">
                <a:pos x="879" y="204"/>
              </a:cxn>
              <a:cxn ang="0">
                <a:pos x="801" y="252"/>
              </a:cxn>
              <a:cxn ang="0">
                <a:pos x="725" y="303"/>
              </a:cxn>
              <a:cxn ang="0">
                <a:pos x="652" y="358"/>
              </a:cxn>
              <a:cxn ang="0">
                <a:pos x="584" y="418"/>
              </a:cxn>
              <a:cxn ang="0">
                <a:pos x="517" y="481"/>
              </a:cxn>
              <a:cxn ang="0">
                <a:pos x="453" y="548"/>
              </a:cxn>
              <a:cxn ang="0">
                <a:pos x="393" y="619"/>
              </a:cxn>
              <a:cxn ang="0">
                <a:pos x="337" y="693"/>
              </a:cxn>
              <a:cxn ang="0">
                <a:pos x="285" y="770"/>
              </a:cxn>
              <a:cxn ang="0">
                <a:pos x="237" y="849"/>
              </a:cxn>
              <a:cxn ang="0">
                <a:pos x="192" y="932"/>
              </a:cxn>
              <a:cxn ang="0">
                <a:pos x="153" y="1018"/>
              </a:cxn>
              <a:cxn ang="0">
                <a:pos x="117" y="1105"/>
              </a:cxn>
              <a:cxn ang="0">
                <a:pos x="86" y="1194"/>
              </a:cxn>
              <a:cxn ang="0">
                <a:pos x="61" y="1285"/>
              </a:cxn>
              <a:cxn ang="0">
                <a:pos x="38" y="1377"/>
              </a:cxn>
              <a:cxn ang="0">
                <a:pos x="22" y="1470"/>
              </a:cxn>
              <a:cxn ang="0">
                <a:pos x="10" y="1564"/>
              </a:cxn>
              <a:cxn ang="0">
                <a:pos x="2" y="1659"/>
              </a:cxn>
              <a:cxn ang="0">
                <a:pos x="0" y="1754"/>
              </a:cxn>
            </a:cxnLst>
            <a:rect l="0" t="0" r="r" b="b"/>
            <a:pathLst>
              <a:path w="1654" h="1754">
                <a:moveTo>
                  <a:pt x="1654" y="0"/>
                </a:moveTo>
                <a:lnTo>
                  <a:pt x="1564" y="4"/>
                </a:lnTo>
                <a:lnTo>
                  <a:pt x="1475" y="11"/>
                </a:lnTo>
                <a:lnTo>
                  <a:pt x="1386" y="24"/>
                </a:lnTo>
                <a:lnTo>
                  <a:pt x="1298" y="41"/>
                </a:lnTo>
                <a:lnTo>
                  <a:pt x="1212" y="65"/>
                </a:lnTo>
                <a:lnTo>
                  <a:pt x="1126" y="93"/>
                </a:lnTo>
                <a:lnTo>
                  <a:pt x="1042" y="125"/>
                </a:lnTo>
                <a:lnTo>
                  <a:pt x="959" y="162"/>
                </a:lnTo>
                <a:lnTo>
                  <a:pt x="879" y="204"/>
                </a:lnTo>
                <a:lnTo>
                  <a:pt x="801" y="252"/>
                </a:lnTo>
                <a:lnTo>
                  <a:pt x="725" y="303"/>
                </a:lnTo>
                <a:lnTo>
                  <a:pt x="652" y="358"/>
                </a:lnTo>
                <a:lnTo>
                  <a:pt x="584" y="418"/>
                </a:lnTo>
                <a:lnTo>
                  <a:pt x="517" y="481"/>
                </a:lnTo>
                <a:lnTo>
                  <a:pt x="453" y="548"/>
                </a:lnTo>
                <a:lnTo>
                  <a:pt x="393" y="619"/>
                </a:lnTo>
                <a:lnTo>
                  <a:pt x="337" y="693"/>
                </a:lnTo>
                <a:lnTo>
                  <a:pt x="285" y="770"/>
                </a:lnTo>
                <a:lnTo>
                  <a:pt x="237" y="849"/>
                </a:lnTo>
                <a:lnTo>
                  <a:pt x="192" y="932"/>
                </a:lnTo>
                <a:lnTo>
                  <a:pt x="153" y="1018"/>
                </a:lnTo>
                <a:lnTo>
                  <a:pt x="117" y="1105"/>
                </a:lnTo>
                <a:lnTo>
                  <a:pt x="86" y="1194"/>
                </a:lnTo>
                <a:lnTo>
                  <a:pt x="61" y="1285"/>
                </a:lnTo>
                <a:lnTo>
                  <a:pt x="38" y="1377"/>
                </a:lnTo>
                <a:lnTo>
                  <a:pt x="22" y="1470"/>
                </a:lnTo>
                <a:lnTo>
                  <a:pt x="10" y="1564"/>
                </a:lnTo>
                <a:lnTo>
                  <a:pt x="2" y="1659"/>
                </a:lnTo>
                <a:lnTo>
                  <a:pt x="0" y="1754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 flipH="1">
            <a:off x="6081713" y="1819275"/>
            <a:ext cx="1095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6962776" y="896937"/>
            <a:ext cx="3222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 flipV="1">
            <a:off x="8926513" y="890588"/>
            <a:ext cx="1588" cy="25511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 flipV="1">
            <a:off x="6962775" y="896938"/>
            <a:ext cx="1588" cy="25447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>
            <a:off x="7285038" y="3441700"/>
            <a:ext cx="1422400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8" name="Line 60"/>
          <p:cNvSpPr>
            <a:spLocks noChangeShapeType="1"/>
          </p:cNvSpPr>
          <p:nvPr/>
        </p:nvSpPr>
        <p:spPr bwMode="auto">
          <a:xfrm>
            <a:off x="8707439" y="3441700"/>
            <a:ext cx="12033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>
            <a:off x="6081714" y="3441700"/>
            <a:ext cx="12033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0" name="Line 62"/>
          <p:cNvSpPr>
            <a:spLocks noChangeShapeType="1"/>
          </p:cNvSpPr>
          <p:nvPr/>
        </p:nvSpPr>
        <p:spPr bwMode="auto">
          <a:xfrm>
            <a:off x="7285038" y="3441701"/>
            <a:ext cx="1588" cy="30892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1" name="Line 63"/>
          <p:cNvSpPr>
            <a:spLocks noChangeShapeType="1"/>
          </p:cNvSpPr>
          <p:nvPr/>
        </p:nvSpPr>
        <p:spPr bwMode="auto">
          <a:xfrm>
            <a:off x="8707438" y="3441701"/>
            <a:ext cx="1588" cy="30575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2" name="Freeform 64"/>
          <p:cNvSpPr>
            <a:spLocks/>
          </p:cNvSpPr>
          <p:nvPr/>
        </p:nvSpPr>
        <p:spPr bwMode="auto">
          <a:xfrm>
            <a:off x="6081714" y="3441700"/>
            <a:ext cx="1203325" cy="127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123"/>
              </a:cxn>
              <a:cxn ang="0">
                <a:pos x="12" y="244"/>
              </a:cxn>
              <a:cxn ang="0">
                <a:pos x="26" y="365"/>
              </a:cxn>
              <a:cxn ang="0">
                <a:pos x="47" y="486"/>
              </a:cxn>
              <a:cxn ang="0">
                <a:pos x="73" y="605"/>
              </a:cxn>
              <a:cxn ang="0">
                <a:pos x="104" y="723"/>
              </a:cxn>
              <a:cxn ang="0">
                <a:pos x="142" y="838"/>
              </a:cxn>
              <a:cxn ang="0">
                <a:pos x="185" y="951"/>
              </a:cxn>
              <a:cxn ang="0">
                <a:pos x="232" y="1062"/>
              </a:cxn>
              <a:cxn ang="0">
                <a:pos x="286" y="1170"/>
              </a:cxn>
              <a:cxn ang="0">
                <a:pos x="345" y="1276"/>
              </a:cxn>
              <a:cxn ang="0">
                <a:pos x="407" y="1378"/>
              </a:cxn>
              <a:cxn ang="0">
                <a:pos x="476" y="1476"/>
              </a:cxn>
              <a:cxn ang="0">
                <a:pos x="548" y="1571"/>
              </a:cxn>
              <a:cxn ang="0">
                <a:pos x="626" y="1662"/>
              </a:cxn>
              <a:cxn ang="0">
                <a:pos x="707" y="1748"/>
              </a:cxn>
              <a:cxn ang="0">
                <a:pos x="793" y="1829"/>
              </a:cxn>
              <a:cxn ang="0">
                <a:pos x="883" y="1907"/>
              </a:cxn>
              <a:cxn ang="0">
                <a:pos x="975" y="1980"/>
              </a:cxn>
              <a:cxn ang="0">
                <a:pos x="1071" y="2046"/>
              </a:cxn>
              <a:cxn ang="0">
                <a:pos x="1171" y="2109"/>
              </a:cxn>
              <a:cxn ang="0">
                <a:pos x="1273" y="2165"/>
              </a:cxn>
              <a:cxn ang="0">
                <a:pos x="1377" y="2216"/>
              </a:cxn>
              <a:cxn ang="0">
                <a:pos x="1485" y="2261"/>
              </a:cxn>
              <a:cxn ang="0">
                <a:pos x="1593" y="2301"/>
              </a:cxn>
              <a:cxn ang="0">
                <a:pos x="1705" y="2335"/>
              </a:cxn>
              <a:cxn ang="0">
                <a:pos x="1816" y="2362"/>
              </a:cxn>
              <a:cxn ang="0">
                <a:pos x="1930" y="2383"/>
              </a:cxn>
              <a:cxn ang="0">
                <a:pos x="2044" y="2399"/>
              </a:cxn>
              <a:cxn ang="0">
                <a:pos x="2160" y="2408"/>
              </a:cxn>
              <a:cxn ang="0">
                <a:pos x="2274" y="2411"/>
              </a:cxn>
            </a:cxnLst>
            <a:rect l="0" t="0" r="r" b="b"/>
            <a:pathLst>
              <a:path w="2274" h="2411">
                <a:moveTo>
                  <a:pt x="0" y="0"/>
                </a:moveTo>
                <a:lnTo>
                  <a:pt x="3" y="123"/>
                </a:lnTo>
                <a:lnTo>
                  <a:pt x="12" y="244"/>
                </a:lnTo>
                <a:lnTo>
                  <a:pt x="26" y="365"/>
                </a:lnTo>
                <a:lnTo>
                  <a:pt x="47" y="486"/>
                </a:lnTo>
                <a:lnTo>
                  <a:pt x="73" y="605"/>
                </a:lnTo>
                <a:lnTo>
                  <a:pt x="104" y="723"/>
                </a:lnTo>
                <a:lnTo>
                  <a:pt x="142" y="838"/>
                </a:lnTo>
                <a:lnTo>
                  <a:pt x="185" y="951"/>
                </a:lnTo>
                <a:lnTo>
                  <a:pt x="232" y="1062"/>
                </a:lnTo>
                <a:lnTo>
                  <a:pt x="286" y="1170"/>
                </a:lnTo>
                <a:lnTo>
                  <a:pt x="345" y="1276"/>
                </a:lnTo>
                <a:lnTo>
                  <a:pt x="407" y="1378"/>
                </a:lnTo>
                <a:lnTo>
                  <a:pt x="476" y="1476"/>
                </a:lnTo>
                <a:lnTo>
                  <a:pt x="548" y="1571"/>
                </a:lnTo>
                <a:lnTo>
                  <a:pt x="626" y="1662"/>
                </a:lnTo>
                <a:lnTo>
                  <a:pt x="707" y="1748"/>
                </a:lnTo>
                <a:lnTo>
                  <a:pt x="793" y="1829"/>
                </a:lnTo>
                <a:lnTo>
                  <a:pt x="883" y="1907"/>
                </a:lnTo>
                <a:lnTo>
                  <a:pt x="975" y="1980"/>
                </a:lnTo>
                <a:lnTo>
                  <a:pt x="1071" y="2046"/>
                </a:lnTo>
                <a:lnTo>
                  <a:pt x="1171" y="2109"/>
                </a:lnTo>
                <a:lnTo>
                  <a:pt x="1273" y="2165"/>
                </a:lnTo>
                <a:lnTo>
                  <a:pt x="1377" y="2216"/>
                </a:lnTo>
                <a:lnTo>
                  <a:pt x="1485" y="2261"/>
                </a:lnTo>
                <a:lnTo>
                  <a:pt x="1593" y="2301"/>
                </a:lnTo>
                <a:lnTo>
                  <a:pt x="1705" y="2335"/>
                </a:lnTo>
                <a:lnTo>
                  <a:pt x="1816" y="2362"/>
                </a:lnTo>
                <a:lnTo>
                  <a:pt x="1930" y="2383"/>
                </a:lnTo>
                <a:lnTo>
                  <a:pt x="2044" y="2399"/>
                </a:lnTo>
                <a:lnTo>
                  <a:pt x="2160" y="2408"/>
                </a:lnTo>
                <a:lnTo>
                  <a:pt x="2274" y="2411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3" name="Line 65"/>
          <p:cNvSpPr>
            <a:spLocks noChangeShapeType="1"/>
          </p:cNvSpPr>
          <p:nvPr/>
        </p:nvSpPr>
        <p:spPr bwMode="auto">
          <a:xfrm>
            <a:off x="7285038" y="4718050"/>
            <a:ext cx="1422400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>
            <a:off x="7285038" y="6342063"/>
            <a:ext cx="14224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5" name="Line 67"/>
          <p:cNvSpPr>
            <a:spLocks noChangeShapeType="1"/>
          </p:cNvSpPr>
          <p:nvPr/>
        </p:nvSpPr>
        <p:spPr bwMode="auto">
          <a:xfrm flipV="1">
            <a:off x="7285038" y="3441701"/>
            <a:ext cx="1588" cy="29003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 flipV="1">
            <a:off x="8707438" y="3441701"/>
            <a:ext cx="1588" cy="29003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159896" y="2860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DISPLAY  BOX</a:t>
            </a:r>
            <a:endParaRPr lang="en-GB" dirty="0"/>
          </a:p>
        </p:txBody>
      </p:sp>
      <p:sp>
        <p:nvSpPr>
          <p:cNvPr id="69" name="TextBox 68"/>
          <p:cNvSpPr txBox="1"/>
          <p:nvPr/>
        </p:nvSpPr>
        <p:spPr>
          <a:xfrm>
            <a:off x="1991544" y="38834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8723784" y="395777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703512" y="5267301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/>
              <a:t>The figure over shows a Display Box.</a:t>
            </a:r>
          </a:p>
          <a:p>
            <a:pPr marL="228600" indent="-228600">
              <a:buAutoNum type="alphaLcParenBoth"/>
            </a:pPr>
            <a:r>
              <a:rPr lang="en-IE" sz="1100" dirty="0"/>
              <a:t>Draw a front elevation of the box looking in the direction of arrow A. </a:t>
            </a:r>
          </a:p>
          <a:p>
            <a:pPr marL="228600" indent="-228600">
              <a:buAutoNum type="alphaLcParenBoth"/>
            </a:pPr>
            <a:r>
              <a:rPr lang="en-IE" sz="1100" dirty="0"/>
              <a:t>Draw a plan below elevation</a:t>
            </a:r>
          </a:p>
          <a:p>
            <a:pPr marL="228600" indent="-228600">
              <a:buAutoNum type="alphaLcParenBoth"/>
            </a:pPr>
            <a:r>
              <a:rPr lang="en-IE" sz="1100" dirty="0"/>
              <a:t>Draw and end elevation looking in the direction of the arrow B</a:t>
            </a:r>
          </a:p>
          <a:p>
            <a:pPr marL="228600" indent="-228600">
              <a:buAutoNum type="alphaLcParenBoth"/>
            </a:pPr>
            <a:r>
              <a:rPr lang="en-IE" sz="1100" dirty="0"/>
              <a:t>Draw a development of the box</a:t>
            </a:r>
            <a:r>
              <a:rPr lang="en-IE" sz="1200" dirty="0"/>
              <a:t>. </a:t>
            </a:r>
            <a:endParaRPr lang="en-IE" sz="1200" dirty="0"/>
          </a:p>
        </p:txBody>
      </p:sp>
      <p:sp>
        <p:nvSpPr>
          <p:cNvPr id="74" name="Oval 73"/>
          <p:cNvSpPr/>
          <p:nvPr/>
        </p:nvSpPr>
        <p:spPr>
          <a:xfrm>
            <a:off x="2290438" y="3371674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1771328" y="61461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140</a:t>
            </a:r>
          </a:p>
          <a:p>
            <a:r>
              <a:rPr lang="en-GB" sz="1400" b="1" dirty="0"/>
              <a:t>In 80</a:t>
            </a:r>
            <a:endParaRPr lang="en-GB" sz="1400" b="1" dirty="0"/>
          </a:p>
        </p:txBody>
      </p:sp>
      <p:sp>
        <p:nvSpPr>
          <p:cNvPr id="76" name="Oval 75"/>
          <p:cNvSpPr/>
          <p:nvPr/>
        </p:nvSpPr>
        <p:spPr>
          <a:xfrm>
            <a:off x="7237286" y="3369693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8" name="Group 77"/>
          <p:cNvGrpSpPr/>
          <p:nvPr/>
        </p:nvGrpSpPr>
        <p:grpSpPr>
          <a:xfrm>
            <a:off x="2362416" y="3429000"/>
            <a:ext cx="1422184" cy="288000"/>
            <a:chOff x="1295033" y="4515677"/>
            <a:chExt cx="1952249" cy="201608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2855640" y="3541267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65</a:t>
            </a:r>
            <a:endParaRPr lang="en-GB" sz="1000" b="1" dirty="0"/>
          </a:p>
        </p:txBody>
      </p:sp>
      <p:grpSp>
        <p:nvGrpSpPr>
          <p:cNvPr id="83" name="Group 82"/>
          <p:cNvGrpSpPr/>
          <p:nvPr/>
        </p:nvGrpSpPr>
        <p:grpSpPr>
          <a:xfrm>
            <a:off x="1981631" y="898526"/>
            <a:ext cx="315972" cy="2544192"/>
            <a:chOff x="583620" y="2485276"/>
            <a:chExt cx="315972" cy="920832"/>
          </a:xfrm>
        </p:grpSpPr>
        <p:cxnSp>
          <p:nvCxnSpPr>
            <p:cNvPr id="84" name="Straight Arrow Connector 83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1847528" y="1988841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110</a:t>
            </a:r>
            <a:endParaRPr lang="en-GB" sz="1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086412" y="2458989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7</a:t>
            </a:r>
            <a:r>
              <a:rPr lang="en-GB" sz="1000" b="1" dirty="0"/>
              <a:t>0</a:t>
            </a:r>
            <a:endParaRPr lang="en-GB" sz="1000" b="1" dirty="0"/>
          </a:p>
        </p:txBody>
      </p:sp>
      <p:cxnSp>
        <p:nvCxnSpPr>
          <p:cNvPr id="89" name="Straight Connector 88"/>
          <p:cNvCxnSpPr/>
          <p:nvPr/>
        </p:nvCxnSpPr>
        <p:spPr>
          <a:xfrm rot="10800000" flipV="1">
            <a:off x="2191565" y="1818537"/>
            <a:ext cx="21602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105080" y="1223041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40</a:t>
            </a:r>
            <a:endParaRPr lang="en-GB" sz="1000" b="1" dirty="0"/>
          </a:p>
        </p:txBody>
      </p:sp>
      <p:grpSp>
        <p:nvGrpSpPr>
          <p:cNvPr id="91" name="Group 90"/>
          <p:cNvGrpSpPr/>
          <p:nvPr/>
        </p:nvGrpSpPr>
        <p:grpSpPr>
          <a:xfrm>
            <a:off x="1971224" y="3925436"/>
            <a:ext cx="315972" cy="1270220"/>
            <a:chOff x="583620" y="2485276"/>
            <a:chExt cx="315972" cy="920832"/>
          </a:xfrm>
        </p:grpSpPr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1847528" y="4406916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55</a:t>
            </a:r>
            <a:endParaRPr lang="en-GB" sz="1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4183353" y="3212977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10</a:t>
            </a:r>
            <a:endParaRPr lang="en-GB" sz="1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4719139" y="3226325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40</a:t>
            </a:r>
            <a:endParaRPr lang="en-GB" sz="1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248414" y="3237370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5</a:t>
            </a:r>
            <a:endParaRPr lang="en-GB" sz="1000" b="1" dirty="0"/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4445031" y="3336086"/>
            <a:ext cx="0" cy="1182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5313438" y="3337940"/>
            <a:ext cx="0" cy="1182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 flipV="1">
            <a:off x="4421309" y="1794530"/>
            <a:ext cx="45720" cy="4572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stCxn id="101" idx="0"/>
          </p:cNvCxnSpPr>
          <p:nvPr/>
        </p:nvCxnSpPr>
        <p:spPr>
          <a:xfrm flipV="1">
            <a:off x="4444170" y="1223040"/>
            <a:ext cx="643719" cy="6172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2731557" y="758498"/>
            <a:ext cx="4033459" cy="5766846"/>
            <a:chOff x="9683557" y="758498"/>
            <a:chExt cx="4033459" cy="5766846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557" y="758498"/>
              <a:ext cx="4033459" cy="5766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0" name="Freeform 119"/>
            <p:cNvSpPr/>
            <p:nvPr/>
          </p:nvSpPr>
          <p:spPr>
            <a:xfrm>
              <a:off x="11842030" y="2818765"/>
              <a:ext cx="1384300" cy="2508250"/>
            </a:xfrm>
            <a:custGeom>
              <a:avLst/>
              <a:gdLst>
                <a:gd name="connsiteX0" fmla="*/ 12700 w 1384300"/>
                <a:gd name="connsiteY0" fmla="*/ 2508250 h 2508250"/>
                <a:gd name="connsiteX1" fmla="*/ 0 w 1384300"/>
                <a:gd name="connsiteY1" fmla="*/ 819150 h 2508250"/>
                <a:gd name="connsiteX2" fmla="*/ 1371600 w 1384300"/>
                <a:gd name="connsiteY2" fmla="*/ 0 h 2508250"/>
                <a:gd name="connsiteX3" fmla="*/ 1384300 w 1384300"/>
                <a:gd name="connsiteY3" fmla="*/ 1720850 h 2508250"/>
                <a:gd name="connsiteX4" fmla="*/ 12700 w 1384300"/>
                <a:gd name="connsiteY4" fmla="*/ 2508250 h 250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300" h="2508250">
                  <a:moveTo>
                    <a:pt x="12700" y="2508250"/>
                  </a:moveTo>
                  <a:cubicBezTo>
                    <a:pt x="8467" y="1945217"/>
                    <a:pt x="4233" y="1382183"/>
                    <a:pt x="0" y="819150"/>
                  </a:cubicBezTo>
                  <a:lnTo>
                    <a:pt x="1371600" y="0"/>
                  </a:lnTo>
                  <a:cubicBezTo>
                    <a:pt x="1375833" y="573617"/>
                    <a:pt x="1380067" y="1147233"/>
                    <a:pt x="1384300" y="1720850"/>
                  </a:cubicBezTo>
                  <a:lnTo>
                    <a:pt x="12700" y="2508250"/>
                  </a:lnTo>
                  <a:close/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0654580" y="1993265"/>
              <a:ext cx="1206500" cy="3352800"/>
            </a:xfrm>
            <a:custGeom>
              <a:avLst/>
              <a:gdLst>
                <a:gd name="connsiteX0" fmla="*/ 0 w 1206500"/>
                <a:gd name="connsiteY0" fmla="*/ 0 h 3352800"/>
                <a:gd name="connsiteX1" fmla="*/ 31750 w 1206500"/>
                <a:gd name="connsiteY1" fmla="*/ 2679700 h 3352800"/>
                <a:gd name="connsiteX2" fmla="*/ 1206500 w 1206500"/>
                <a:gd name="connsiteY2" fmla="*/ 3352800 h 3352800"/>
                <a:gd name="connsiteX3" fmla="*/ 1187450 w 1206500"/>
                <a:gd name="connsiteY3" fmla="*/ 1651000 h 3352800"/>
                <a:gd name="connsiteX4" fmla="*/ 1079500 w 1206500"/>
                <a:gd name="connsiteY4" fmla="*/ 1593850 h 3352800"/>
                <a:gd name="connsiteX5" fmla="*/ 1041400 w 1206500"/>
                <a:gd name="connsiteY5" fmla="*/ 1320800 h 3352800"/>
                <a:gd name="connsiteX6" fmla="*/ 1028700 w 1206500"/>
                <a:gd name="connsiteY6" fmla="*/ 1225550 h 3352800"/>
                <a:gd name="connsiteX7" fmla="*/ 990600 w 1206500"/>
                <a:gd name="connsiteY7" fmla="*/ 1104900 h 3352800"/>
                <a:gd name="connsiteX8" fmla="*/ 920750 w 1206500"/>
                <a:gd name="connsiteY8" fmla="*/ 952500 h 3352800"/>
                <a:gd name="connsiteX9" fmla="*/ 838200 w 1206500"/>
                <a:gd name="connsiteY9" fmla="*/ 742950 h 3352800"/>
                <a:gd name="connsiteX10" fmla="*/ 723900 w 1206500"/>
                <a:gd name="connsiteY10" fmla="*/ 596900 h 3352800"/>
                <a:gd name="connsiteX11" fmla="*/ 628650 w 1206500"/>
                <a:gd name="connsiteY11" fmla="*/ 476250 h 3352800"/>
                <a:gd name="connsiteX12" fmla="*/ 501650 w 1206500"/>
                <a:gd name="connsiteY12" fmla="*/ 355600 h 3352800"/>
                <a:gd name="connsiteX13" fmla="*/ 412750 w 1206500"/>
                <a:gd name="connsiteY13" fmla="*/ 234950 h 3352800"/>
                <a:gd name="connsiteX14" fmla="*/ 260350 w 1206500"/>
                <a:gd name="connsiteY14" fmla="*/ 152400 h 3352800"/>
                <a:gd name="connsiteX15" fmla="*/ 0 w 1206500"/>
                <a:gd name="connsiteY15" fmla="*/ 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6500" h="3352800">
                  <a:moveTo>
                    <a:pt x="0" y="0"/>
                  </a:moveTo>
                  <a:lnTo>
                    <a:pt x="31750" y="2679700"/>
                  </a:lnTo>
                  <a:lnTo>
                    <a:pt x="1206500" y="3352800"/>
                  </a:lnTo>
                  <a:lnTo>
                    <a:pt x="1187450" y="1651000"/>
                  </a:lnTo>
                  <a:lnTo>
                    <a:pt x="1079500" y="1593850"/>
                  </a:lnTo>
                  <a:lnTo>
                    <a:pt x="1041400" y="1320800"/>
                  </a:lnTo>
                  <a:lnTo>
                    <a:pt x="1028700" y="1225550"/>
                  </a:lnTo>
                  <a:lnTo>
                    <a:pt x="990600" y="1104900"/>
                  </a:lnTo>
                  <a:lnTo>
                    <a:pt x="920750" y="952500"/>
                  </a:lnTo>
                  <a:lnTo>
                    <a:pt x="838200" y="742950"/>
                  </a:lnTo>
                  <a:lnTo>
                    <a:pt x="723900" y="596900"/>
                  </a:lnTo>
                  <a:lnTo>
                    <a:pt x="628650" y="476250"/>
                  </a:lnTo>
                  <a:lnTo>
                    <a:pt x="501650" y="355600"/>
                  </a:lnTo>
                  <a:lnTo>
                    <a:pt x="412750" y="234950"/>
                  </a:lnTo>
                  <a:lnTo>
                    <a:pt x="260350" y="1524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0667280" y="1199515"/>
              <a:ext cx="1384300" cy="2425700"/>
            </a:xfrm>
            <a:custGeom>
              <a:avLst/>
              <a:gdLst>
                <a:gd name="connsiteX0" fmla="*/ 0 w 1384300"/>
                <a:gd name="connsiteY0" fmla="*/ 806450 h 2425700"/>
                <a:gd name="connsiteX1" fmla="*/ 1365250 w 1384300"/>
                <a:gd name="connsiteY1" fmla="*/ 0 h 2425700"/>
                <a:gd name="connsiteX2" fmla="*/ 1384300 w 1384300"/>
                <a:gd name="connsiteY2" fmla="*/ 2317750 h 2425700"/>
                <a:gd name="connsiteX3" fmla="*/ 1174750 w 1384300"/>
                <a:gd name="connsiteY3" fmla="*/ 2425700 h 2425700"/>
                <a:gd name="connsiteX4" fmla="*/ 1066800 w 1384300"/>
                <a:gd name="connsiteY4" fmla="*/ 2387600 h 2425700"/>
                <a:gd name="connsiteX5" fmla="*/ 1060450 w 1384300"/>
                <a:gd name="connsiteY5" fmla="*/ 2222500 h 2425700"/>
                <a:gd name="connsiteX6" fmla="*/ 1022350 w 1384300"/>
                <a:gd name="connsiteY6" fmla="*/ 1987550 h 2425700"/>
                <a:gd name="connsiteX7" fmla="*/ 965200 w 1384300"/>
                <a:gd name="connsiteY7" fmla="*/ 1828800 h 2425700"/>
                <a:gd name="connsiteX8" fmla="*/ 869950 w 1384300"/>
                <a:gd name="connsiteY8" fmla="*/ 1606550 h 2425700"/>
                <a:gd name="connsiteX9" fmla="*/ 787400 w 1384300"/>
                <a:gd name="connsiteY9" fmla="*/ 1479550 h 2425700"/>
                <a:gd name="connsiteX10" fmla="*/ 584200 w 1384300"/>
                <a:gd name="connsiteY10" fmla="*/ 1250950 h 2425700"/>
                <a:gd name="connsiteX11" fmla="*/ 450850 w 1384300"/>
                <a:gd name="connsiteY11" fmla="*/ 1079500 h 2425700"/>
                <a:gd name="connsiteX12" fmla="*/ 412750 w 1384300"/>
                <a:gd name="connsiteY12" fmla="*/ 1028700 h 2425700"/>
                <a:gd name="connsiteX13" fmla="*/ 0 w 1384300"/>
                <a:gd name="connsiteY13" fmla="*/ 806450 h 242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4300" h="2425700">
                  <a:moveTo>
                    <a:pt x="0" y="806450"/>
                  </a:moveTo>
                  <a:lnTo>
                    <a:pt x="1365250" y="0"/>
                  </a:lnTo>
                  <a:lnTo>
                    <a:pt x="1384300" y="2317750"/>
                  </a:lnTo>
                  <a:lnTo>
                    <a:pt x="1174750" y="2425700"/>
                  </a:lnTo>
                  <a:lnTo>
                    <a:pt x="1066800" y="2387600"/>
                  </a:lnTo>
                  <a:lnTo>
                    <a:pt x="1060450" y="2222500"/>
                  </a:lnTo>
                  <a:lnTo>
                    <a:pt x="1022350" y="1987550"/>
                  </a:lnTo>
                  <a:lnTo>
                    <a:pt x="965200" y="1828800"/>
                  </a:lnTo>
                  <a:lnTo>
                    <a:pt x="869950" y="1606550"/>
                  </a:lnTo>
                  <a:lnTo>
                    <a:pt x="787400" y="1479550"/>
                  </a:lnTo>
                  <a:lnTo>
                    <a:pt x="584200" y="1250950"/>
                  </a:lnTo>
                  <a:lnTo>
                    <a:pt x="450850" y="1079500"/>
                  </a:lnTo>
                  <a:lnTo>
                    <a:pt x="412750" y="1028700"/>
                  </a:lnTo>
                  <a:lnTo>
                    <a:pt x="0" y="806450"/>
                  </a:ln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2035705" y="1201103"/>
              <a:ext cx="1185863" cy="2319337"/>
            </a:xfrm>
            <a:custGeom>
              <a:avLst/>
              <a:gdLst>
                <a:gd name="connsiteX0" fmla="*/ 23813 w 1185863"/>
                <a:gd name="connsiteY0" fmla="*/ 2319337 h 2319337"/>
                <a:gd name="connsiteX1" fmla="*/ 0 w 1185863"/>
                <a:gd name="connsiteY1" fmla="*/ 0 h 2319337"/>
                <a:gd name="connsiteX2" fmla="*/ 238125 w 1185863"/>
                <a:gd name="connsiteY2" fmla="*/ 128587 h 2319337"/>
                <a:gd name="connsiteX3" fmla="*/ 357188 w 1185863"/>
                <a:gd name="connsiteY3" fmla="*/ 209550 h 2319337"/>
                <a:gd name="connsiteX4" fmla="*/ 476250 w 1185863"/>
                <a:gd name="connsiteY4" fmla="*/ 309562 h 2319337"/>
                <a:gd name="connsiteX5" fmla="*/ 652463 w 1185863"/>
                <a:gd name="connsiteY5" fmla="*/ 495300 h 2319337"/>
                <a:gd name="connsiteX6" fmla="*/ 762000 w 1185863"/>
                <a:gd name="connsiteY6" fmla="*/ 652462 h 2319337"/>
                <a:gd name="connsiteX7" fmla="*/ 866775 w 1185863"/>
                <a:gd name="connsiteY7" fmla="*/ 814387 h 2319337"/>
                <a:gd name="connsiteX8" fmla="*/ 942975 w 1185863"/>
                <a:gd name="connsiteY8" fmla="*/ 966787 h 2319337"/>
                <a:gd name="connsiteX9" fmla="*/ 1004888 w 1185863"/>
                <a:gd name="connsiteY9" fmla="*/ 1147762 h 2319337"/>
                <a:gd name="connsiteX10" fmla="*/ 1066800 w 1185863"/>
                <a:gd name="connsiteY10" fmla="*/ 1395412 h 2319337"/>
                <a:gd name="connsiteX11" fmla="*/ 1071563 w 1185863"/>
                <a:gd name="connsiteY11" fmla="*/ 1576387 h 2319337"/>
                <a:gd name="connsiteX12" fmla="*/ 1185863 w 1185863"/>
                <a:gd name="connsiteY12" fmla="*/ 1619250 h 2319337"/>
                <a:gd name="connsiteX13" fmla="*/ 23813 w 1185863"/>
                <a:gd name="connsiteY13" fmla="*/ 2319337 h 231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5863" h="2319337">
                  <a:moveTo>
                    <a:pt x="23813" y="2319337"/>
                  </a:moveTo>
                  <a:lnTo>
                    <a:pt x="0" y="0"/>
                  </a:lnTo>
                  <a:lnTo>
                    <a:pt x="238125" y="128587"/>
                  </a:lnTo>
                  <a:lnTo>
                    <a:pt x="357188" y="209550"/>
                  </a:lnTo>
                  <a:lnTo>
                    <a:pt x="476250" y="309562"/>
                  </a:lnTo>
                  <a:lnTo>
                    <a:pt x="652463" y="495300"/>
                  </a:lnTo>
                  <a:lnTo>
                    <a:pt x="762000" y="652462"/>
                  </a:lnTo>
                  <a:lnTo>
                    <a:pt x="866775" y="814387"/>
                  </a:lnTo>
                  <a:lnTo>
                    <a:pt x="942975" y="966787"/>
                  </a:lnTo>
                  <a:lnTo>
                    <a:pt x="1004888" y="1147762"/>
                  </a:lnTo>
                  <a:lnTo>
                    <a:pt x="1066800" y="1395412"/>
                  </a:lnTo>
                  <a:lnTo>
                    <a:pt x="1071563" y="1576387"/>
                  </a:lnTo>
                  <a:lnTo>
                    <a:pt x="1185863" y="1619250"/>
                  </a:lnTo>
                  <a:lnTo>
                    <a:pt x="23813" y="2319337"/>
                  </a:lnTo>
                  <a:close/>
                </a:path>
              </a:pathLst>
            </a:cu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96000" y="6165305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 250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726642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http://www.executive-shaving.co.uk/images/mach3.jpg"/>
          <p:cNvPicPr>
            <a:picLocks noChangeAspect="1" noChangeArrowheads="1"/>
          </p:cNvPicPr>
          <p:nvPr/>
        </p:nvPicPr>
        <p:blipFill>
          <a:blip r:embed="rId2" cstate="print"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3780" r="13061" b="84880"/>
          <a:stretch>
            <a:fillRect/>
          </a:stretch>
        </p:blipFill>
        <p:spPr bwMode="auto">
          <a:xfrm rot="5400000">
            <a:off x="7271431" y="1889337"/>
            <a:ext cx="1533378" cy="2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http://www.executive-shaving.co.uk/images/mach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3780" r="13061" b="84880"/>
          <a:stretch>
            <a:fillRect/>
          </a:stretch>
        </p:blipFill>
        <p:spPr bwMode="auto">
          <a:xfrm rot="5400000">
            <a:off x="8497663" y="2683521"/>
            <a:ext cx="153337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http://www.executive-shaving.co.uk/images/mach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3780" r="13061" b="84880"/>
          <a:stretch>
            <a:fillRect/>
          </a:stretch>
        </p:blipFill>
        <p:spPr bwMode="auto">
          <a:xfrm rot="5400000">
            <a:off x="6049391" y="2696494"/>
            <a:ext cx="153337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 136"/>
          <p:cNvSpPr/>
          <p:nvPr/>
        </p:nvSpPr>
        <p:spPr>
          <a:xfrm>
            <a:off x="6427096" y="2070374"/>
            <a:ext cx="554831" cy="461963"/>
          </a:xfrm>
          <a:custGeom>
            <a:avLst/>
            <a:gdLst>
              <a:gd name="connsiteX0" fmla="*/ 116681 w 554831"/>
              <a:gd name="connsiteY0" fmla="*/ 461963 h 461963"/>
              <a:gd name="connsiteX1" fmla="*/ 554831 w 554831"/>
              <a:gd name="connsiteY1" fmla="*/ 88106 h 461963"/>
              <a:gd name="connsiteX2" fmla="*/ 407193 w 554831"/>
              <a:gd name="connsiteY2" fmla="*/ 0 h 461963"/>
              <a:gd name="connsiteX3" fmla="*/ 0 w 554831"/>
              <a:gd name="connsiteY3" fmla="*/ 14288 h 461963"/>
              <a:gd name="connsiteX4" fmla="*/ 116681 w 554831"/>
              <a:gd name="connsiteY4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31" h="461963">
                <a:moveTo>
                  <a:pt x="116681" y="461963"/>
                </a:moveTo>
                <a:lnTo>
                  <a:pt x="554831" y="88106"/>
                </a:lnTo>
                <a:lnTo>
                  <a:pt x="407193" y="0"/>
                </a:lnTo>
                <a:lnTo>
                  <a:pt x="0" y="14288"/>
                </a:lnTo>
                <a:lnTo>
                  <a:pt x="116681" y="4619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5" name="Picture 2" descr="http://www.executive-shaving.co.uk/images/mach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3780" r="13061" b="50860"/>
          <a:stretch>
            <a:fillRect/>
          </a:stretch>
        </p:blipFill>
        <p:spPr bwMode="auto">
          <a:xfrm>
            <a:off x="6988671" y="1484785"/>
            <a:ext cx="2088232" cy="69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http://www.executive-shaving.co.uk/images/mach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3780" r="13061" b="84880"/>
          <a:stretch>
            <a:fillRect/>
          </a:stretch>
        </p:blipFill>
        <p:spPr bwMode="auto">
          <a:xfrm>
            <a:off x="6960097" y="3645024"/>
            <a:ext cx="208823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32" descr="http://www.executive-shaving.co.uk/images/mach3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45849" r="13061" b="5501"/>
          <a:stretch>
            <a:fillRect/>
          </a:stretch>
        </p:blipFill>
        <p:spPr bwMode="auto">
          <a:xfrm rot="10800000">
            <a:off x="6987654" y="4091930"/>
            <a:ext cx="2088232" cy="17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http://www.executive-shaving.co.uk/images/mach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3780" r="13061" b="84880"/>
          <a:stretch>
            <a:fillRect/>
          </a:stretch>
        </p:blipFill>
        <p:spPr bwMode="auto">
          <a:xfrm rot="5400000">
            <a:off x="1713036" y="2683521"/>
            <a:ext cx="153337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http://www.executive-shaving.co.uk/images/mach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3780" r="13061" b="84880"/>
          <a:stretch>
            <a:fillRect/>
          </a:stretch>
        </p:blipFill>
        <p:spPr bwMode="auto">
          <a:xfrm>
            <a:off x="3086904" y="4110980"/>
            <a:ext cx="208823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http://www.executive-shaving.co.uk/images/mach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3780" r="13061" b="50860"/>
          <a:stretch>
            <a:fillRect/>
          </a:stretch>
        </p:blipFill>
        <p:spPr bwMode="auto">
          <a:xfrm>
            <a:off x="3094524" y="1484785"/>
            <a:ext cx="2088232" cy="69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28" descr="http://www.executive-shaving.co.uk/images/mach3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45849" r="13061" b="5501"/>
          <a:stretch>
            <a:fillRect/>
          </a:stretch>
        </p:blipFill>
        <p:spPr bwMode="auto">
          <a:xfrm>
            <a:off x="3078014" y="2164606"/>
            <a:ext cx="2088232" cy="151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Line 35"/>
          <p:cNvSpPr>
            <a:spLocks noChangeShapeType="1"/>
          </p:cNvSpPr>
          <p:nvPr/>
        </p:nvSpPr>
        <p:spPr bwMode="auto">
          <a:xfrm flipH="1">
            <a:off x="2141538" y="2162175"/>
            <a:ext cx="9699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 flipH="1">
            <a:off x="2190750" y="2508250"/>
            <a:ext cx="92075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 flipH="1">
            <a:off x="2116138" y="3662363"/>
            <a:ext cx="33305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1517651" y="3175"/>
            <a:ext cx="91360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-6350" y="3175"/>
            <a:ext cx="1588" cy="68516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735137" y="234950"/>
            <a:ext cx="87010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735137" y="395288"/>
            <a:ext cx="8701088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735137" y="465138"/>
            <a:ext cx="8701088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735137" y="533400"/>
            <a:ext cx="8701088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735137" y="695325"/>
            <a:ext cx="87010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0653712" y="3175"/>
            <a:ext cx="1588" cy="68516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0436225" y="234950"/>
            <a:ext cx="1588" cy="63896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>
            <a:off x="1517651" y="6854825"/>
            <a:ext cx="91360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H="1">
            <a:off x="1735137" y="6624638"/>
            <a:ext cx="87010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735137" y="234950"/>
            <a:ext cx="1588" cy="63896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3111501" y="3662363"/>
            <a:ext cx="2066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3111501" y="4122738"/>
            <a:ext cx="2066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3111501" y="4538663"/>
            <a:ext cx="2066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3111501" y="2508250"/>
            <a:ext cx="2066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3111501" y="2162175"/>
            <a:ext cx="2066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V="1">
            <a:off x="5178425" y="1470025"/>
            <a:ext cx="1588" cy="2192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flipH="1">
            <a:off x="3111501" y="1470025"/>
            <a:ext cx="20669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3111500" y="1470025"/>
            <a:ext cx="1588" cy="2192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3111500" y="3662364"/>
            <a:ext cx="1588" cy="11715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5178425" y="3662364"/>
            <a:ext cx="1588" cy="11652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3111500" y="4122739"/>
            <a:ext cx="1588" cy="4159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5178425" y="4122739"/>
            <a:ext cx="1588" cy="4159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flipH="1" flipV="1">
            <a:off x="2676526" y="3662364"/>
            <a:ext cx="434975" cy="4603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H="1" flipV="1">
            <a:off x="2286000" y="3662363"/>
            <a:ext cx="825500" cy="8763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V="1">
            <a:off x="2676525" y="1470025"/>
            <a:ext cx="1588" cy="2192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 flipV="1">
            <a:off x="2286000" y="2508251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H="1">
            <a:off x="2149476" y="1470025"/>
            <a:ext cx="9620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2286001" y="3662363"/>
            <a:ext cx="3905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 flipV="1">
            <a:off x="2286001" y="2162176"/>
            <a:ext cx="390525" cy="346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 flipV="1">
            <a:off x="9077325" y="1470025"/>
            <a:ext cx="0" cy="734839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7010400" y="1470026"/>
            <a:ext cx="0" cy="734839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5446713" y="3662363"/>
            <a:ext cx="47402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5178426" y="2508250"/>
            <a:ext cx="48434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5178426" y="2162175"/>
            <a:ext cx="49323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 flipV="1">
            <a:off x="6618287" y="2508251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6618288" y="3662363"/>
            <a:ext cx="3921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 flipV="1">
            <a:off x="6618288" y="2162176"/>
            <a:ext cx="392113" cy="346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7010400" y="3662363"/>
            <a:ext cx="2065338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flipV="1">
            <a:off x="9467850" y="2508251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 flipH="1">
            <a:off x="9075738" y="3662363"/>
            <a:ext cx="3921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 flipH="1" flipV="1">
            <a:off x="9075738" y="2162176"/>
            <a:ext cx="392113" cy="3460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5178426" y="1470025"/>
            <a:ext cx="47037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7010400" y="1470025"/>
            <a:ext cx="20653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7" name="Line 53"/>
          <p:cNvSpPr>
            <a:spLocks noChangeShapeType="1"/>
          </p:cNvSpPr>
          <p:nvPr/>
        </p:nvSpPr>
        <p:spPr bwMode="auto">
          <a:xfrm>
            <a:off x="7010400" y="3662363"/>
            <a:ext cx="1588" cy="22923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9075737" y="3662363"/>
            <a:ext cx="1588" cy="22923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9" name="Freeform 55"/>
          <p:cNvSpPr>
            <a:spLocks/>
          </p:cNvSpPr>
          <p:nvPr/>
        </p:nvSpPr>
        <p:spPr bwMode="auto">
          <a:xfrm>
            <a:off x="6618288" y="3662363"/>
            <a:ext cx="392113" cy="414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95"/>
              </a:cxn>
              <a:cxn ang="0">
                <a:pos x="22" y="188"/>
              </a:cxn>
              <a:cxn ang="0">
                <a:pos x="49" y="279"/>
              </a:cxn>
              <a:cxn ang="0">
                <a:pos x="85" y="364"/>
              </a:cxn>
              <a:cxn ang="0">
                <a:pos x="131" y="446"/>
              </a:cxn>
              <a:cxn ang="0">
                <a:pos x="187" y="520"/>
              </a:cxn>
              <a:cxn ang="0">
                <a:pos x="250" y="588"/>
              </a:cxn>
              <a:cxn ang="0">
                <a:pos x="320" y="647"/>
              </a:cxn>
              <a:cxn ang="0">
                <a:pos x="396" y="695"/>
              </a:cxn>
              <a:cxn ang="0">
                <a:pos x="478" y="734"/>
              </a:cxn>
              <a:cxn ang="0">
                <a:pos x="563" y="762"/>
              </a:cxn>
              <a:cxn ang="0">
                <a:pos x="651" y="779"/>
              </a:cxn>
              <a:cxn ang="0">
                <a:pos x="740" y="784"/>
              </a:cxn>
            </a:cxnLst>
            <a:rect l="0" t="0" r="r" b="b"/>
            <a:pathLst>
              <a:path w="740" h="784">
                <a:moveTo>
                  <a:pt x="0" y="0"/>
                </a:moveTo>
                <a:lnTo>
                  <a:pt x="6" y="95"/>
                </a:lnTo>
                <a:lnTo>
                  <a:pt x="22" y="188"/>
                </a:lnTo>
                <a:lnTo>
                  <a:pt x="49" y="279"/>
                </a:lnTo>
                <a:lnTo>
                  <a:pt x="85" y="364"/>
                </a:lnTo>
                <a:lnTo>
                  <a:pt x="131" y="446"/>
                </a:lnTo>
                <a:lnTo>
                  <a:pt x="187" y="520"/>
                </a:lnTo>
                <a:lnTo>
                  <a:pt x="250" y="588"/>
                </a:lnTo>
                <a:lnTo>
                  <a:pt x="320" y="647"/>
                </a:lnTo>
                <a:lnTo>
                  <a:pt x="396" y="695"/>
                </a:lnTo>
                <a:lnTo>
                  <a:pt x="478" y="734"/>
                </a:lnTo>
                <a:lnTo>
                  <a:pt x="563" y="762"/>
                </a:lnTo>
                <a:lnTo>
                  <a:pt x="651" y="779"/>
                </a:lnTo>
                <a:lnTo>
                  <a:pt x="740" y="784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0" name="Line 56"/>
          <p:cNvSpPr>
            <a:spLocks noChangeShapeType="1"/>
          </p:cNvSpPr>
          <p:nvPr/>
        </p:nvSpPr>
        <p:spPr bwMode="auto">
          <a:xfrm>
            <a:off x="7010400" y="4076700"/>
            <a:ext cx="2065338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1" name="Line 57"/>
          <p:cNvSpPr>
            <a:spLocks noChangeShapeType="1"/>
          </p:cNvSpPr>
          <p:nvPr/>
        </p:nvSpPr>
        <p:spPr bwMode="auto">
          <a:xfrm>
            <a:off x="7010400" y="5230813"/>
            <a:ext cx="2065338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2" name="Line 58"/>
          <p:cNvSpPr>
            <a:spLocks noChangeShapeType="1"/>
          </p:cNvSpPr>
          <p:nvPr/>
        </p:nvSpPr>
        <p:spPr bwMode="auto">
          <a:xfrm>
            <a:off x="7010400" y="5770563"/>
            <a:ext cx="20653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 flipV="1">
            <a:off x="7010400" y="3662363"/>
            <a:ext cx="1588" cy="2108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4" name="Line 60"/>
          <p:cNvSpPr>
            <a:spLocks noChangeShapeType="1"/>
          </p:cNvSpPr>
          <p:nvPr/>
        </p:nvSpPr>
        <p:spPr bwMode="auto">
          <a:xfrm flipV="1">
            <a:off x="9075737" y="3662363"/>
            <a:ext cx="1588" cy="2108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" name="Freeform 61"/>
          <p:cNvSpPr>
            <a:spLocks/>
          </p:cNvSpPr>
          <p:nvPr/>
        </p:nvSpPr>
        <p:spPr bwMode="auto">
          <a:xfrm>
            <a:off x="9075738" y="3662363"/>
            <a:ext cx="392113" cy="414338"/>
          </a:xfrm>
          <a:custGeom>
            <a:avLst/>
            <a:gdLst/>
            <a:ahLst/>
            <a:cxnLst>
              <a:cxn ang="0">
                <a:pos x="0" y="784"/>
              </a:cxn>
              <a:cxn ang="0">
                <a:pos x="48" y="783"/>
              </a:cxn>
              <a:cxn ang="0">
                <a:pos x="97" y="778"/>
              </a:cxn>
              <a:cxn ang="0">
                <a:pos x="145" y="770"/>
              </a:cxn>
              <a:cxn ang="0">
                <a:pos x="192" y="758"/>
              </a:cxn>
              <a:cxn ang="0">
                <a:pos x="238" y="743"/>
              </a:cxn>
              <a:cxn ang="0">
                <a:pos x="284" y="725"/>
              </a:cxn>
              <a:cxn ang="0">
                <a:pos x="328" y="704"/>
              </a:cxn>
              <a:cxn ang="0">
                <a:pos x="370" y="680"/>
              </a:cxn>
              <a:cxn ang="0">
                <a:pos x="411" y="653"/>
              </a:cxn>
              <a:cxn ang="0">
                <a:pos x="451" y="623"/>
              </a:cxn>
              <a:cxn ang="0">
                <a:pos x="489" y="591"/>
              </a:cxn>
              <a:cxn ang="0">
                <a:pos x="523" y="556"/>
              </a:cxn>
              <a:cxn ang="0">
                <a:pos x="556" y="518"/>
              </a:cxn>
              <a:cxn ang="0">
                <a:pos x="587" y="478"/>
              </a:cxn>
              <a:cxn ang="0">
                <a:pos x="615" y="436"/>
              </a:cxn>
              <a:cxn ang="0">
                <a:pos x="641" y="393"/>
              </a:cxn>
              <a:cxn ang="0">
                <a:pos x="664" y="348"/>
              </a:cxn>
              <a:cxn ang="0">
                <a:pos x="684" y="301"/>
              </a:cxn>
              <a:cxn ang="0">
                <a:pos x="701" y="253"/>
              </a:cxn>
              <a:cxn ang="0">
                <a:pos x="714" y="203"/>
              </a:cxn>
              <a:cxn ang="0">
                <a:pos x="725" y="154"/>
              </a:cxn>
              <a:cxn ang="0">
                <a:pos x="734" y="103"/>
              </a:cxn>
              <a:cxn ang="0">
                <a:pos x="739" y="51"/>
              </a:cxn>
              <a:cxn ang="0">
                <a:pos x="740" y="0"/>
              </a:cxn>
            </a:cxnLst>
            <a:rect l="0" t="0" r="r" b="b"/>
            <a:pathLst>
              <a:path w="740" h="784">
                <a:moveTo>
                  <a:pt x="0" y="784"/>
                </a:moveTo>
                <a:lnTo>
                  <a:pt x="48" y="783"/>
                </a:lnTo>
                <a:lnTo>
                  <a:pt x="97" y="778"/>
                </a:lnTo>
                <a:lnTo>
                  <a:pt x="145" y="770"/>
                </a:lnTo>
                <a:lnTo>
                  <a:pt x="192" y="758"/>
                </a:lnTo>
                <a:lnTo>
                  <a:pt x="238" y="743"/>
                </a:lnTo>
                <a:lnTo>
                  <a:pt x="284" y="725"/>
                </a:lnTo>
                <a:lnTo>
                  <a:pt x="328" y="704"/>
                </a:lnTo>
                <a:lnTo>
                  <a:pt x="370" y="680"/>
                </a:lnTo>
                <a:lnTo>
                  <a:pt x="411" y="653"/>
                </a:lnTo>
                <a:lnTo>
                  <a:pt x="451" y="623"/>
                </a:lnTo>
                <a:lnTo>
                  <a:pt x="489" y="591"/>
                </a:lnTo>
                <a:lnTo>
                  <a:pt x="523" y="556"/>
                </a:lnTo>
                <a:lnTo>
                  <a:pt x="556" y="518"/>
                </a:lnTo>
                <a:lnTo>
                  <a:pt x="587" y="478"/>
                </a:lnTo>
                <a:lnTo>
                  <a:pt x="615" y="436"/>
                </a:lnTo>
                <a:lnTo>
                  <a:pt x="641" y="393"/>
                </a:lnTo>
                <a:lnTo>
                  <a:pt x="664" y="348"/>
                </a:lnTo>
                <a:lnTo>
                  <a:pt x="684" y="301"/>
                </a:lnTo>
                <a:lnTo>
                  <a:pt x="701" y="253"/>
                </a:lnTo>
                <a:lnTo>
                  <a:pt x="714" y="203"/>
                </a:lnTo>
                <a:lnTo>
                  <a:pt x="725" y="154"/>
                </a:lnTo>
                <a:lnTo>
                  <a:pt x="734" y="103"/>
                </a:lnTo>
                <a:lnTo>
                  <a:pt x="739" y="51"/>
                </a:lnTo>
                <a:lnTo>
                  <a:pt x="740" y="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Line 44"/>
          <p:cNvSpPr>
            <a:spLocks noChangeShapeType="1"/>
          </p:cNvSpPr>
          <p:nvPr/>
        </p:nvSpPr>
        <p:spPr bwMode="auto">
          <a:xfrm flipV="1">
            <a:off x="7009496" y="2204864"/>
            <a:ext cx="0" cy="1462759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Line 44"/>
          <p:cNvSpPr>
            <a:spLocks noChangeShapeType="1"/>
          </p:cNvSpPr>
          <p:nvPr/>
        </p:nvSpPr>
        <p:spPr bwMode="auto">
          <a:xfrm flipV="1">
            <a:off x="9079858" y="2185407"/>
            <a:ext cx="0" cy="1462759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3052438" y="3587574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6935714" y="3601592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5519936" y="2726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GILLETE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1991544" y="38834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761029" y="4790751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The figure over shows a pictorial view of a box for Gillette Razor Blades.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front elevation of the box looking in the direction of arrow A.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plan directed from the elevation.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and end elevation looking in the direction of the arrow B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development of the box. </a:t>
            </a:r>
            <a:endParaRPr lang="en-IE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1799903" y="608682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140</a:t>
            </a:r>
          </a:p>
          <a:p>
            <a:r>
              <a:rPr lang="en-GB" sz="1400" b="1" dirty="0"/>
              <a:t>In 80</a:t>
            </a:r>
            <a:endParaRPr lang="en-GB" sz="1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6096000" y="6165305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 250</a:t>
            </a:r>
            <a:endParaRPr lang="en-GB" sz="1400" b="1" dirty="0"/>
          </a:p>
        </p:txBody>
      </p:sp>
      <p:grpSp>
        <p:nvGrpSpPr>
          <p:cNvPr id="78" name="Group 77"/>
          <p:cNvGrpSpPr/>
          <p:nvPr/>
        </p:nvGrpSpPr>
        <p:grpSpPr>
          <a:xfrm>
            <a:off x="3115852" y="3672865"/>
            <a:ext cx="2052000" cy="288000"/>
            <a:chOff x="1295033" y="4515677"/>
            <a:chExt cx="1952249" cy="201608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3840892" y="3785132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95</a:t>
            </a:r>
            <a:endParaRPr lang="en-GB" sz="1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2859832" y="3068961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50</a:t>
            </a:r>
            <a:endParaRPr lang="en-GB" sz="1000" b="1" dirty="0"/>
          </a:p>
        </p:txBody>
      </p:sp>
      <p:cxnSp>
        <p:nvCxnSpPr>
          <p:cNvPr id="87" name="Straight Connector 86"/>
          <p:cNvCxnSpPr/>
          <p:nvPr/>
        </p:nvCxnSpPr>
        <p:spPr>
          <a:xfrm rot="10800000" flipV="1">
            <a:off x="2942888" y="2508137"/>
            <a:ext cx="21602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V="1">
            <a:off x="2912409" y="2163335"/>
            <a:ext cx="21602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 flipV="1">
            <a:off x="2920029" y="1466117"/>
            <a:ext cx="21602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859832" y="2204865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15</a:t>
            </a:r>
            <a:endParaRPr lang="en-GB" sz="1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2875072" y="1685569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30</a:t>
            </a:r>
            <a:endParaRPr lang="en-GB" sz="1000" b="1" dirty="0"/>
          </a:p>
        </p:txBody>
      </p:sp>
      <p:grpSp>
        <p:nvGrpSpPr>
          <p:cNvPr id="92" name="Group 91"/>
          <p:cNvGrpSpPr/>
          <p:nvPr/>
        </p:nvGrpSpPr>
        <p:grpSpPr>
          <a:xfrm>
            <a:off x="2787561" y="4122410"/>
            <a:ext cx="315972" cy="386710"/>
            <a:chOff x="583620" y="2485276"/>
            <a:chExt cx="315972" cy="920832"/>
          </a:xfrm>
        </p:grpSpPr>
        <p:cxnSp>
          <p:nvCxnSpPr>
            <p:cNvPr id="93" name="Straight Arrow Connector 92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 rot="16200000">
            <a:off x="2602135" y="4119353"/>
            <a:ext cx="480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18</a:t>
            </a:r>
            <a:endParaRPr lang="en-GB" sz="11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2778299" y="1484785"/>
            <a:ext cx="315972" cy="2173957"/>
            <a:chOff x="583620" y="2485276"/>
            <a:chExt cx="315972" cy="920832"/>
          </a:xfrm>
        </p:grpSpPr>
        <p:cxnSp>
          <p:nvCxnSpPr>
            <p:cNvPr id="98" name="Straight Arrow Connector 97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2696772" y="2438322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95</a:t>
            </a:r>
            <a:endParaRPr lang="en-GB" sz="1000" b="1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7010896" y="3174752"/>
            <a:ext cx="2052000" cy="288000"/>
            <a:chOff x="1295033" y="4515677"/>
            <a:chExt cx="1952249" cy="201608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/>
        </p:nvSpPr>
        <p:spPr>
          <a:xfrm>
            <a:off x="7735936" y="3287019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95</a:t>
            </a:r>
            <a:endParaRPr lang="en-GB" sz="1000" b="1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6616797" y="3174876"/>
            <a:ext cx="397834" cy="288000"/>
            <a:chOff x="1285992" y="4515677"/>
            <a:chExt cx="1961290" cy="201608"/>
          </a:xfrm>
        </p:grpSpPr>
        <p:cxnSp>
          <p:nvCxnSpPr>
            <p:cNvPr id="108" name="Straight Arrow Connector 107"/>
            <p:cNvCxnSpPr/>
            <p:nvPr/>
          </p:nvCxnSpPr>
          <p:spPr>
            <a:xfrm>
              <a:off x="1285992" y="4643805"/>
              <a:ext cx="1944218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6662538" y="329927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18</a:t>
            </a:r>
            <a:endParaRPr lang="en-GB" sz="1000" b="1" dirty="0"/>
          </a:p>
        </p:txBody>
      </p:sp>
      <p:cxnSp>
        <p:nvCxnSpPr>
          <p:cNvPr id="113" name="Straight Arrow Connector 112"/>
          <p:cNvCxnSpPr/>
          <p:nvPr/>
        </p:nvCxnSpPr>
        <p:spPr>
          <a:xfrm rot="5400000">
            <a:off x="9480376" y="3068960"/>
            <a:ext cx="1152128" cy="158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8592360" y="4664699"/>
            <a:ext cx="1152128" cy="158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6528048" y="2060848"/>
            <a:ext cx="432048" cy="360040"/>
          </a:xfrm>
          <a:prstGeom prst="straightConnector1">
            <a:avLst/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 flipH="1" flipV="1">
            <a:off x="6570464" y="5517232"/>
            <a:ext cx="576064" cy="1588"/>
          </a:xfrm>
          <a:prstGeom prst="straightConnector1">
            <a:avLst/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608168" y="23488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BACK</a:t>
            </a:r>
            <a:endParaRPr lang="en-GB" dirty="0"/>
          </a:p>
        </p:txBody>
      </p:sp>
      <p:sp>
        <p:nvSpPr>
          <p:cNvPr id="123" name="TextBox 122"/>
          <p:cNvSpPr txBox="1"/>
          <p:nvPr/>
        </p:nvSpPr>
        <p:spPr>
          <a:xfrm>
            <a:off x="7608168" y="364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</a:t>
            </a:r>
            <a:endParaRPr lang="en-GB" dirty="0"/>
          </a:p>
        </p:txBody>
      </p:sp>
      <p:sp>
        <p:nvSpPr>
          <p:cNvPr id="124" name="TextBox 123"/>
          <p:cNvSpPr txBox="1"/>
          <p:nvPr/>
        </p:nvSpPr>
        <p:spPr>
          <a:xfrm>
            <a:off x="7608168" y="45091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FRONT</a:t>
            </a:r>
            <a:endParaRPr lang="en-GB" dirty="0"/>
          </a:p>
        </p:txBody>
      </p:sp>
      <p:sp>
        <p:nvSpPr>
          <p:cNvPr id="125" name="TextBox 124"/>
          <p:cNvSpPr txBox="1"/>
          <p:nvPr/>
        </p:nvSpPr>
        <p:spPr>
          <a:xfrm>
            <a:off x="7633568" y="5275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LID</a:t>
            </a:r>
            <a:endParaRPr lang="en-GB" dirty="0"/>
          </a:p>
        </p:txBody>
      </p:sp>
      <p:sp>
        <p:nvSpPr>
          <p:cNvPr id="126" name="TextBox 125"/>
          <p:cNvSpPr txBox="1"/>
          <p:nvPr/>
        </p:nvSpPr>
        <p:spPr>
          <a:xfrm rot="5400000">
            <a:off x="8836950" y="270427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SIDE</a:t>
            </a:r>
            <a:endParaRPr lang="en-GB" dirty="0"/>
          </a:p>
        </p:txBody>
      </p:sp>
      <p:sp>
        <p:nvSpPr>
          <p:cNvPr id="127" name="TextBox 126"/>
          <p:cNvSpPr txBox="1"/>
          <p:nvPr/>
        </p:nvSpPr>
        <p:spPr>
          <a:xfrm rot="5400000">
            <a:off x="6451394" y="270427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SIDE</a:t>
            </a:r>
            <a:endParaRPr lang="en-GB" dirty="0"/>
          </a:p>
        </p:txBody>
      </p:sp>
      <p:sp>
        <p:nvSpPr>
          <p:cNvPr id="132" name="Freeform 131"/>
          <p:cNvSpPr/>
          <p:nvPr/>
        </p:nvSpPr>
        <p:spPr>
          <a:xfrm>
            <a:off x="2090741" y="2057401"/>
            <a:ext cx="554831" cy="461963"/>
          </a:xfrm>
          <a:custGeom>
            <a:avLst/>
            <a:gdLst>
              <a:gd name="connsiteX0" fmla="*/ 116681 w 554831"/>
              <a:gd name="connsiteY0" fmla="*/ 461963 h 461963"/>
              <a:gd name="connsiteX1" fmla="*/ 554831 w 554831"/>
              <a:gd name="connsiteY1" fmla="*/ 88106 h 461963"/>
              <a:gd name="connsiteX2" fmla="*/ 407193 w 554831"/>
              <a:gd name="connsiteY2" fmla="*/ 0 h 461963"/>
              <a:gd name="connsiteX3" fmla="*/ 0 w 554831"/>
              <a:gd name="connsiteY3" fmla="*/ 14288 h 461963"/>
              <a:gd name="connsiteX4" fmla="*/ 116681 w 554831"/>
              <a:gd name="connsiteY4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31" h="461963">
                <a:moveTo>
                  <a:pt x="116681" y="461963"/>
                </a:moveTo>
                <a:lnTo>
                  <a:pt x="554831" y="88106"/>
                </a:lnTo>
                <a:lnTo>
                  <a:pt x="407193" y="0"/>
                </a:lnTo>
                <a:lnTo>
                  <a:pt x="0" y="14288"/>
                </a:lnTo>
                <a:lnTo>
                  <a:pt x="116681" y="4619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Freeform 138"/>
          <p:cNvSpPr/>
          <p:nvPr/>
        </p:nvSpPr>
        <p:spPr>
          <a:xfrm rot="4887062">
            <a:off x="9078063" y="2044403"/>
            <a:ext cx="554831" cy="461963"/>
          </a:xfrm>
          <a:custGeom>
            <a:avLst/>
            <a:gdLst>
              <a:gd name="connsiteX0" fmla="*/ 116681 w 554831"/>
              <a:gd name="connsiteY0" fmla="*/ 461963 h 461963"/>
              <a:gd name="connsiteX1" fmla="*/ 554831 w 554831"/>
              <a:gd name="connsiteY1" fmla="*/ 88106 h 461963"/>
              <a:gd name="connsiteX2" fmla="*/ 407193 w 554831"/>
              <a:gd name="connsiteY2" fmla="*/ 0 h 461963"/>
              <a:gd name="connsiteX3" fmla="*/ 0 w 554831"/>
              <a:gd name="connsiteY3" fmla="*/ 14288 h 461963"/>
              <a:gd name="connsiteX4" fmla="*/ 116681 w 554831"/>
              <a:gd name="connsiteY4" fmla="*/ 461963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31" h="461963">
                <a:moveTo>
                  <a:pt x="116681" y="461963"/>
                </a:moveTo>
                <a:lnTo>
                  <a:pt x="554831" y="88106"/>
                </a:lnTo>
                <a:lnTo>
                  <a:pt x="407193" y="0"/>
                </a:lnTo>
                <a:lnTo>
                  <a:pt x="0" y="14288"/>
                </a:lnTo>
                <a:lnTo>
                  <a:pt x="116681" y="46196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1" name="Picture 2" descr="http://upload.wikimedia.org/wikipedia/commons/c/c6/Barcode-EAN13-Bulgar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73291" y="2907894"/>
            <a:ext cx="864095" cy="46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3412" r="7601" b="4469"/>
          <a:stretch>
            <a:fillRect/>
          </a:stretch>
        </p:blipFill>
        <p:spPr bwMode="auto">
          <a:xfrm>
            <a:off x="7092112" y="764704"/>
            <a:ext cx="318035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6" descr="http://www.magicmix.hu/termekek/gillette-mach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3682095"/>
            <a:ext cx="2736304" cy="273630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065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3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3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3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3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3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3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3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3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3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3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3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3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3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3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3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3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3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3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3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000"/>
                            </p:stCondLst>
                            <p:childTnLst>
                              <p:par>
                                <p:cTn id="2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3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3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3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3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3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3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3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3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3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3" dur="3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8" dur="3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3" dur="3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3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3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3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3" dur="3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8" dur="3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7" grpId="1" animBg="1"/>
      <p:bldP spid="1059" grpId="0" animBg="1"/>
      <p:bldP spid="1060" grpId="0" animBg="1"/>
      <p:bldP spid="1053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62" grpId="0" animBg="1"/>
      <p:bldP spid="63" grpId="0" animBg="1"/>
      <p:bldP spid="67" grpId="0" animBg="1"/>
      <p:bldP spid="68" grpId="0" animBg="1"/>
      <p:bldP spid="75" grpId="0"/>
      <p:bldP spid="76" grpId="0"/>
      <p:bldP spid="77" grpId="0"/>
      <p:bldP spid="82" grpId="0"/>
      <p:bldP spid="84" grpId="0"/>
      <p:bldP spid="90" grpId="0"/>
      <p:bldP spid="91" grpId="0"/>
      <p:bldP spid="96" grpId="0"/>
      <p:bldP spid="101" grpId="0"/>
      <p:bldP spid="106" grpId="0"/>
      <p:bldP spid="111" grpId="0"/>
      <p:bldP spid="122" grpId="0"/>
      <p:bldP spid="123" grpId="0"/>
      <p:bldP spid="124" grpId="0"/>
      <p:bldP spid="125" grpId="0"/>
      <p:bldP spid="126" grpId="0"/>
      <p:bldP spid="126" grpId="1"/>
      <p:bldP spid="127" grpId="0"/>
      <p:bldP spid="132" grpId="0" animBg="1"/>
      <p:bldP spid="139" grpId="0" animBg="1"/>
      <p:bldP spid="13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val 132"/>
          <p:cNvSpPr/>
          <p:nvPr/>
        </p:nvSpPr>
        <p:spPr>
          <a:xfrm>
            <a:off x="7233092" y="4252838"/>
            <a:ext cx="87044" cy="870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4" name="Straight Arrow Connector 133"/>
          <p:cNvCxnSpPr/>
          <p:nvPr/>
        </p:nvCxnSpPr>
        <p:spPr>
          <a:xfrm rot="5400000" flipH="1" flipV="1">
            <a:off x="7433482" y="4002399"/>
            <a:ext cx="8957" cy="326131"/>
          </a:xfrm>
          <a:prstGeom prst="straightConnector1">
            <a:avLst/>
          </a:prstGeom>
          <a:ln w="19050">
            <a:solidFill>
              <a:srgbClr val="33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3903663" y="4760913"/>
            <a:ext cx="13081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903663" y="2571750"/>
            <a:ext cx="13081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2474913" y="2571750"/>
            <a:ext cx="142875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2814638" y="2571750"/>
            <a:ext cx="6540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9" name="Group 108"/>
          <p:cNvGrpSpPr/>
          <p:nvPr/>
        </p:nvGrpSpPr>
        <p:grpSpPr>
          <a:xfrm>
            <a:off x="8976321" y="4437113"/>
            <a:ext cx="1505113" cy="2205269"/>
            <a:chOff x="7452320" y="4437112"/>
            <a:chExt cx="1505113" cy="2205269"/>
          </a:xfrm>
        </p:grpSpPr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222" t="1942" r="5455"/>
            <a:stretch>
              <a:fillRect/>
            </a:stretch>
          </p:blipFill>
          <p:spPr bwMode="auto">
            <a:xfrm>
              <a:off x="7524328" y="4437112"/>
              <a:ext cx="1433105" cy="2205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" name="Rectangle 107"/>
            <p:cNvSpPr/>
            <p:nvPr/>
          </p:nvSpPr>
          <p:spPr>
            <a:xfrm>
              <a:off x="7452320" y="4490070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41" name="Line 17"/>
          <p:cNvSpPr>
            <a:spLocks noChangeShapeType="1"/>
          </p:cNvSpPr>
          <p:nvPr/>
        </p:nvSpPr>
        <p:spPr bwMode="auto">
          <a:xfrm flipH="1">
            <a:off x="3903663" y="5451475"/>
            <a:ext cx="65405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3903663" y="4760914"/>
            <a:ext cx="1588" cy="9366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>
            <a:off x="2482850" y="4298950"/>
            <a:ext cx="300355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5211763" y="2571750"/>
            <a:ext cx="1588" cy="1727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3903663" y="2571750"/>
            <a:ext cx="1588" cy="1727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557713" y="4760914"/>
            <a:ext cx="1588" cy="8683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3903663" y="4760914"/>
            <a:ext cx="1308100" cy="690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85"/>
              </a:cxn>
              <a:cxn ang="0">
                <a:pos x="50" y="368"/>
              </a:cxn>
              <a:cxn ang="0">
                <a:pos x="113" y="543"/>
              </a:cxn>
              <a:cxn ang="0">
                <a:pos x="197" y="706"/>
              </a:cxn>
              <a:cxn ang="0">
                <a:pos x="302" y="856"/>
              </a:cxn>
              <a:cxn ang="0">
                <a:pos x="427" y="987"/>
              </a:cxn>
              <a:cxn ang="0">
                <a:pos x="568" y="1100"/>
              </a:cxn>
              <a:cxn ang="0">
                <a:pos x="723" y="1188"/>
              </a:cxn>
              <a:cxn ang="0">
                <a:pos x="888" y="1253"/>
              </a:cxn>
              <a:cxn ang="0">
                <a:pos x="1060" y="1293"/>
              </a:cxn>
              <a:cxn ang="0">
                <a:pos x="1236" y="1306"/>
              </a:cxn>
              <a:cxn ang="0">
                <a:pos x="1412" y="1293"/>
              </a:cxn>
              <a:cxn ang="0">
                <a:pos x="1585" y="1253"/>
              </a:cxn>
              <a:cxn ang="0">
                <a:pos x="1749" y="1188"/>
              </a:cxn>
              <a:cxn ang="0">
                <a:pos x="1904" y="1100"/>
              </a:cxn>
              <a:cxn ang="0">
                <a:pos x="2046" y="987"/>
              </a:cxn>
              <a:cxn ang="0">
                <a:pos x="2170" y="856"/>
              </a:cxn>
              <a:cxn ang="0">
                <a:pos x="2275" y="706"/>
              </a:cxn>
              <a:cxn ang="0">
                <a:pos x="2361" y="543"/>
              </a:cxn>
              <a:cxn ang="0">
                <a:pos x="2422" y="368"/>
              </a:cxn>
              <a:cxn ang="0">
                <a:pos x="2459" y="185"/>
              </a:cxn>
              <a:cxn ang="0">
                <a:pos x="2472" y="0"/>
              </a:cxn>
            </a:cxnLst>
            <a:rect l="0" t="0" r="r" b="b"/>
            <a:pathLst>
              <a:path w="2472" h="1306">
                <a:moveTo>
                  <a:pt x="0" y="0"/>
                </a:moveTo>
                <a:lnTo>
                  <a:pt x="13" y="185"/>
                </a:lnTo>
                <a:lnTo>
                  <a:pt x="50" y="368"/>
                </a:lnTo>
                <a:lnTo>
                  <a:pt x="113" y="543"/>
                </a:lnTo>
                <a:lnTo>
                  <a:pt x="197" y="706"/>
                </a:lnTo>
                <a:lnTo>
                  <a:pt x="302" y="856"/>
                </a:lnTo>
                <a:lnTo>
                  <a:pt x="427" y="987"/>
                </a:lnTo>
                <a:lnTo>
                  <a:pt x="568" y="1100"/>
                </a:lnTo>
                <a:lnTo>
                  <a:pt x="723" y="1188"/>
                </a:lnTo>
                <a:lnTo>
                  <a:pt x="888" y="1253"/>
                </a:lnTo>
                <a:lnTo>
                  <a:pt x="1060" y="1293"/>
                </a:lnTo>
                <a:lnTo>
                  <a:pt x="1236" y="1306"/>
                </a:lnTo>
                <a:lnTo>
                  <a:pt x="1412" y="1293"/>
                </a:lnTo>
                <a:lnTo>
                  <a:pt x="1585" y="1253"/>
                </a:lnTo>
                <a:lnTo>
                  <a:pt x="1749" y="1188"/>
                </a:lnTo>
                <a:lnTo>
                  <a:pt x="1904" y="1100"/>
                </a:lnTo>
                <a:lnTo>
                  <a:pt x="2046" y="987"/>
                </a:lnTo>
                <a:lnTo>
                  <a:pt x="2170" y="856"/>
                </a:lnTo>
                <a:lnTo>
                  <a:pt x="2275" y="706"/>
                </a:lnTo>
                <a:lnTo>
                  <a:pt x="2361" y="543"/>
                </a:lnTo>
                <a:lnTo>
                  <a:pt x="2422" y="368"/>
                </a:lnTo>
                <a:lnTo>
                  <a:pt x="2459" y="185"/>
                </a:lnTo>
                <a:lnTo>
                  <a:pt x="2472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3903663" y="4298951"/>
            <a:ext cx="1588" cy="4619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5211763" y="4298951"/>
            <a:ext cx="1588" cy="4619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3903663" y="4298950"/>
            <a:ext cx="13081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H="1" flipV="1">
            <a:off x="3468689" y="4298951"/>
            <a:ext cx="434975" cy="4619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 flipH="1" flipV="1">
            <a:off x="2814639" y="4298951"/>
            <a:ext cx="1089025" cy="11525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V="1">
            <a:off x="3468688" y="2571750"/>
            <a:ext cx="1588" cy="1727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2814638" y="2571750"/>
            <a:ext cx="1588" cy="1727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2814638" y="4298950"/>
            <a:ext cx="6540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 flipH="1">
            <a:off x="4230689" y="4760913"/>
            <a:ext cx="327025" cy="5984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4557714" y="4760913"/>
            <a:ext cx="327025" cy="5984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 flipH="1">
            <a:off x="3992563" y="4760913"/>
            <a:ext cx="565150" cy="3444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4557713" y="4760913"/>
            <a:ext cx="566738" cy="3444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3" name="Freeform 29"/>
          <p:cNvSpPr>
            <a:spLocks/>
          </p:cNvSpPr>
          <p:nvPr/>
        </p:nvSpPr>
        <p:spPr bwMode="auto">
          <a:xfrm>
            <a:off x="5053013" y="5075239"/>
            <a:ext cx="147638" cy="42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57"/>
              </a:cxn>
              <a:cxn ang="0">
                <a:pos x="281" y="80"/>
              </a:cxn>
            </a:cxnLst>
            <a:rect l="0" t="0" r="r" b="b"/>
            <a:pathLst>
              <a:path w="281" h="80">
                <a:moveTo>
                  <a:pt x="0" y="0"/>
                </a:moveTo>
                <a:lnTo>
                  <a:pt x="136" y="57"/>
                </a:lnTo>
                <a:lnTo>
                  <a:pt x="281" y="8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5211763" y="4298950"/>
            <a:ext cx="44323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5211763" y="2571750"/>
            <a:ext cx="44323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5965825" y="2571750"/>
            <a:ext cx="13081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7273925" y="2571750"/>
            <a:ext cx="1588" cy="17272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V="1">
            <a:off x="5965825" y="2571750"/>
            <a:ext cx="1588" cy="1727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5965825" y="4298950"/>
            <a:ext cx="1308100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6621463" y="4077072"/>
            <a:ext cx="0" cy="109182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7" name="Freeform 43"/>
          <p:cNvSpPr>
            <a:spLocks/>
          </p:cNvSpPr>
          <p:nvPr/>
        </p:nvSpPr>
        <p:spPr bwMode="auto">
          <a:xfrm>
            <a:off x="5965825" y="4298950"/>
            <a:ext cx="1308100" cy="692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86"/>
              </a:cxn>
              <a:cxn ang="0">
                <a:pos x="50" y="367"/>
              </a:cxn>
              <a:cxn ang="0">
                <a:pos x="112" y="543"/>
              </a:cxn>
              <a:cxn ang="0">
                <a:pos x="197" y="706"/>
              </a:cxn>
              <a:cxn ang="0">
                <a:pos x="303" y="856"/>
              </a:cxn>
              <a:cxn ang="0">
                <a:pos x="426" y="988"/>
              </a:cxn>
              <a:cxn ang="0">
                <a:pos x="568" y="1099"/>
              </a:cxn>
              <a:cxn ang="0">
                <a:pos x="723" y="1188"/>
              </a:cxn>
              <a:cxn ang="0">
                <a:pos x="888" y="1253"/>
              </a:cxn>
              <a:cxn ang="0">
                <a:pos x="1060" y="1293"/>
              </a:cxn>
              <a:cxn ang="0">
                <a:pos x="1236" y="1306"/>
              </a:cxn>
              <a:cxn ang="0">
                <a:pos x="1412" y="1293"/>
              </a:cxn>
              <a:cxn ang="0">
                <a:pos x="1584" y="1253"/>
              </a:cxn>
              <a:cxn ang="0">
                <a:pos x="1750" y="1188"/>
              </a:cxn>
              <a:cxn ang="0">
                <a:pos x="1904" y="1099"/>
              </a:cxn>
              <a:cxn ang="0">
                <a:pos x="2045" y="988"/>
              </a:cxn>
              <a:cxn ang="0">
                <a:pos x="2170" y="856"/>
              </a:cxn>
              <a:cxn ang="0">
                <a:pos x="2276" y="706"/>
              </a:cxn>
              <a:cxn ang="0">
                <a:pos x="2360" y="543"/>
              </a:cxn>
              <a:cxn ang="0">
                <a:pos x="2422" y="367"/>
              </a:cxn>
              <a:cxn ang="0">
                <a:pos x="2460" y="186"/>
              </a:cxn>
              <a:cxn ang="0">
                <a:pos x="2472" y="0"/>
              </a:cxn>
            </a:cxnLst>
            <a:rect l="0" t="0" r="r" b="b"/>
            <a:pathLst>
              <a:path w="2472" h="1306">
                <a:moveTo>
                  <a:pt x="0" y="0"/>
                </a:moveTo>
                <a:lnTo>
                  <a:pt x="13" y="186"/>
                </a:lnTo>
                <a:lnTo>
                  <a:pt x="50" y="367"/>
                </a:lnTo>
                <a:lnTo>
                  <a:pt x="112" y="543"/>
                </a:lnTo>
                <a:lnTo>
                  <a:pt x="197" y="706"/>
                </a:lnTo>
                <a:lnTo>
                  <a:pt x="303" y="856"/>
                </a:lnTo>
                <a:lnTo>
                  <a:pt x="426" y="988"/>
                </a:lnTo>
                <a:lnTo>
                  <a:pt x="568" y="1099"/>
                </a:lnTo>
                <a:lnTo>
                  <a:pt x="723" y="1188"/>
                </a:lnTo>
                <a:lnTo>
                  <a:pt x="888" y="1253"/>
                </a:lnTo>
                <a:lnTo>
                  <a:pt x="1060" y="1293"/>
                </a:lnTo>
                <a:lnTo>
                  <a:pt x="1236" y="1306"/>
                </a:lnTo>
                <a:lnTo>
                  <a:pt x="1412" y="1293"/>
                </a:lnTo>
                <a:lnTo>
                  <a:pt x="1584" y="1253"/>
                </a:lnTo>
                <a:lnTo>
                  <a:pt x="1750" y="1188"/>
                </a:lnTo>
                <a:lnTo>
                  <a:pt x="1904" y="1099"/>
                </a:lnTo>
                <a:lnTo>
                  <a:pt x="2045" y="988"/>
                </a:lnTo>
                <a:lnTo>
                  <a:pt x="2170" y="856"/>
                </a:lnTo>
                <a:lnTo>
                  <a:pt x="2276" y="706"/>
                </a:lnTo>
                <a:lnTo>
                  <a:pt x="2360" y="543"/>
                </a:lnTo>
                <a:lnTo>
                  <a:pt x="2422" y="367"/>
                </a:lnTo>
                <a:lnTo>
                  <a:pt x="2460" y="186"/>
                </a:lnTo>
                <a:lnTo>
                  <a:pt x="2472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 flipV="1">
            <a:off x="9305925" y="2571750"/>
            <a:ext cx="1588" cy="1727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 flipH="1">
            <a:off x="7273925" y="2571750"/>
            <a:ext cx="2032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7273925" y="4298950"/>
            <a:ext cx="2032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 flipH="1">
            <a:off x="6292851" y="4298951"/>
            <a:ext cx="327025" cy="6000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>
            <a:off x="6619876" y="4298951"/>
            <a:ext cx="327025" cy="6000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 flipH="1">
            <a:off x="6054725" y="4298951"/>
            <a:ext cx="565150" cy="3460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6619875" y="4298951"/>
            <a:ext cx="566738" cy="3460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1" name="Line 57"/>
          <p:cNvSpPr>
            <a:spLocks noChangeShapeType="1"/>
          </p:cNvSpPr>
          <p:nvPr/>
        </p:nvSpPr>
        <p:spPr bwMode="auto">
          <a:xfrm flipV="1">
            <a:off x="8967788" y="2571750"/>
            <a:ext cx="1588" cy="17272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2" name="Line 58"/>
          <p:cNvSpPr>
            <a:spLocks noChangeShapeType="1"/>
          </p:cNvSpPr>
          <p:nvPr/>
        </p:nvSpPr>
        <p:spPr bwMode="auto">
          <a:xfrm flipV="1">
            <a:off x="8628063" y="2571750"/>
            <a:ext cx="1588" cy="17272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 flipV="1">
            <a:off x="8289925" y="2571750"/>
            <a:ext cx="1588" cy="17272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4" name="Line 60"/>
          <p:cNvSpPr>
            <a:spLocks noChangeShapeType="1"/>
          </p:cNvSpPr>
          <p:nvPr/>
        </p:nvSpPr>
        <p:spPr bwMode="auto">
          <a:xfrm flipV="1">
            <a:off x="7951788" y="2571750"/>
            <a:ext cx="1588" cy="17272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auto">
          <a:xfrm flipV="1">
            <a:off x="7613650" y="2571750"/>
            <a:ext cx="1588" cy="17272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>
            <a:off x="-17463" y="3175"/>
            <a:ext cx="1588" cy="68453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1506538" y="3175"/>
            <a:ext cx="91535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auto">
          <a:xfrm>
            <a:off x="1724025" y="233363"/>
            <a:ext cx="87185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auto">
          <a:xfrm>
            <a:off x="1724025" y="395288"/>
            <a:ext cx="8718550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auto">
          <a:xfrm>
            <a:off x="1724025" y="463550"/>
            <a:ext cx="8718550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1" name="Line 67"/>
          <p:cNvSpPr>
            <a:spLocks noChangeShapeType="1"/>
          </p:cNvSpPr>
          <p:nvPr/>
        </p:nvSpPr>
        <p:spPr bwMode="auto">
          <a:xfrm>
            <a:off x="1724025" y="533400"/>
            <a:ext cx="8718550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2" name="Line 68"/>
          <p:cNvSpPr>
            <a:spLocks noChangeShapeType="1"/>
          </p:cNvSpPr>
          <p:nvPr/>
        </p:nvSpPr>
        <p:spPr bwMode="auto">
          <a:xfrm>
            <a:off x="1724025" y="695325"/>
            <a:ext cx="87185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>
            <a:off x="10660063" y="3175"/>
            <a:ext cx="1588" cy="68453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4" name="Line 70"/>
          <p:cNvSpPr>
            <a:spLocks noChangeShapeType="1"/>
          </p:cNvSpPr>
          <p:nvPr/>
        </p:nvSpPr>
        <p:spPr bwMode="auto">
          <a:xfrm>
            <a:off x="10442575" y="233363"/>
            <a:ext cx="1588" cy="6383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5" name="Line 71"/>
          <p:cNvSpPr>
            <a:spLocks noChangeShapeType="1"/>
          </p:cNvSpPr>
          <p:nvPr/>
        </p:nvSpPr>
        <p:spPr bwMode="auto">
          <a:xfrm flipH="1">
            <a:off x="1506538" y="6848475"/>
            <a:ext cx="91535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6" name="Line 72"/>
          <p:cNvSpPr>
            <a:spLocks noChangeShapeType="1"/>
          </p:cNvSpPr>
          <p:nvPr/>
        </p:nvSpPr>
        <p:spPr bwMode="auto">
          <a:xfrm flipH="1">
            <a:off x="1724025" y="6616700"/>
            <a:ext cx="87185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7" name="Line 73"/>
          <p:cNvSpPr>
            <a:spLocks noChangeShapeType="1"/>
          </p:cNvSpPr>
          <p:nvPr/>
        </p:nvSpPr>
        <p:spPr bwMode="auto">
          <a:xfrm>
            <a:off x="1724025" y="233363"/>
            <a:ext cx="1588" cy="6383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9" name="Freeform 35"/>
          <p:cNvSpPr>
            <a:spLocks/>
          </p:cNvSpPr>
          <p:nvPr/>
        </p:nvSpPr>
        <p:spPr bwMode="auto">
          <a:xfrm>
            <a:off x="7602539" y="4213225"/>
            <a:ext cx="11113" cy="173038"/>
          </a:xfrm>
          <a:custGeom>
            <a:avLst/>
            <a:gdLst/>
            <a:ahLst/>
            <a:cxnLst>
              <a:cxn ang="0">
                <a:pos x="0" y="327"/>
              </a:cxn>
              <a:cxn ang="0">
                <a:pos x="20" y="164"/>
              </a:cxn>
              <a:cxn ang="0">
                <a:pos x="0" y="0"/>
              </a:cxn>
            </a:cxnLst>
            <a:rect l="0" t="0" r="r" b="b"/>
            <a:pathLst>
              <a:path w="20" h="327">
                <a:moveTo>
                  <a:pt x="0" y="327"/>
                </a:moveTo>
                <a:lnTo>
                  <a:pt x="20" y="16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1" name="Freeform 37"/>
          <p:cNvSpPr>
            <a:spLocks/>
          </p:cNvSpPr>
          <p:nvPr/>
        </p:nvSpPr>
        <p:spPr bwMode="auto">
          <a:xfrm>
            <a:off x="7940676" y="4213225"/>
            <a:ext cx="11113" cy="173038"/>
          </a:xfrm>
          <a:custGeom>
            <a:avLst/>
            <a:gdLst/>
            <a:ahLst/>
            <a:cxnLst>
              <a:cxn ang="0">
                <a:pos x="0" y="327"/>
              </a:cxn>
              <a:cxn ang="0">
                <a:pos x="19" y="164"/>
              </a:cxn>
              <a:cxn ang="0">
                <a:pos x="0" y="0"/>
              </a:cxn>
            </a:cxnLst>
            <a:rect l="0" t="0" r="r" b="b"/>
            <a:pathLst>
              <a:path w="19" h="327">
                <a:moveTo>
                  <a:pt x="0" y="327"/>
                </a:moveTo>
                <a:lnTo>
                  <a:pt x="19" y="16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2" name="Freeform 38"/>
          <p:cNvSpPr>
            <a:spLocks/>
          </p:cNvSpPr>
          <p:nvPr/>
        </p:nvSpPr>
        <p:spPr bwMode="auto">
          <a:xfrm>
            <a:off x="8280401" y="4213225"/>
            <a:ext cx="9525" cy="173038"/>
          </a:xfrm>
          <a:custGeom>
            <a:avLst/>
            <a:gdLst/>
            <a:ahLst/>
            <a:cxnLst>
              <a:cxn ang="0">
                <a:pos x="0" y="327"/>
              </a:cxn>
              <a:cxn ang="0">
                <a:pos x="19" y="164"/>
              </a:cxn>
              <a:cxn ang="0">
                <a:pos x="0" y="0"/>
              </a:cxn>
            </a:cxnLst>
            <a:rect l="0" t="0" r="r" b="b"/>
            <a:pathLst>
              <a:path w="19" h="327">
                <a:moveTo>
                  <a:pt x="0" y="327"/>
                </a:moveTo>
                <a:lnTo>
                  <a:pt x="19" y="16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3" name="Freeform 39"/>
          <p:cNvSpPr>
            <a:spLocks/>
          </p:cNvSpPr>
          <p:nvPr/>
        </p:nvSpPr>
        <p:spPr bwMode="auto">
          <a:xfrm>
            <a:off x="8618539" y="4213225"/>
            <a:ext cx="9525" cy="173038"/>
          </a:xfrm>
          <a:custGeom>
            <a:avLst/>
            <a:gdLst/>
            <a:ahLst/>
            <a:cxnLst>
              <a:cxn ang="0">
                <a:pos x="0" y="327"/>
              </a:cxn>
              <a:cxn ang="0">
                <a:pos x="18" y="164"/>
              </a:cxn>
              <a:cxn ang="0">
                <a:pos x="0" y="0"/>
              </a:cxn>
            </a:cxnLst>
            <a:rect l="0" t="0" r="r" b="b"/>
            <a:pathLst>
              <a:path w="18" h="327">
                <a:moveTo>
                  <a:pt x="0" y="327"/>
                </a:moveTo>
                <a:lnTo>
                  <a:pt x="18" y="16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4" name="Freeform 40"/>
          <p:cNvSpPr>
            <a:spLocks/>
          </p:cNvSpPr>
          <p:nvPr/>
        </p:nvSpPr>
        <p:spPr bwMode="auto">
          <a:xfrm>
            <a:off x="8956676" y="4213225"/>
            <a:ext cx="11113" cy="173038"/>
          </a:xfrm>
          <a:custGeom>
            <a:avLst/>
            <a:gdLst/>
            <a:ahLst/>
            <a:cxnLst>
              <a:cxn ang="0">
                <a:pos x="0" y="327"/>
              </a:cxn>
              <a:cxn ang="0">
                <a:pos x="19" y="164"/>
              </a:cxn>
              <a:cxn ang="0">
                <a:pos x="0" y="0"/>
              </a:cxn>
            </a:cxnLst>
            <a:rect l="0" t="0" r="r" b="b"/>
            <a:pathLst>
              <a:path w="19" h="327">
                <a:moveTo>
                  <a:pt x="0" y="327"/>
                </a:moveTo>
                <a:lnTo>
                  <a:pt x="19" y="16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" name="Freeform 41"/>
          <p:cNvSpPr>
            <a:spLocks/>
          </p:cNvSpPr>
          <p:nvPr/>
        </p:nvSpPr>
        <p:spPr bwMode="auto">
          <a:xfrm>
            <a:off x="9294814" y="4213225"/>
            <a:ext cx="11113" cy="173038"/>
          </a:xfrm>
          <a:custGeom>
            <a:avLst/>
            <a:gdLst/>
            <a:ahLst/>
            <a:cxnLst>
              <a:cxn ang="0">
                <a:pos x="0" y="327"/>
              </a:cxn>
              <a:cxn ang="0">
                <a:pos x="20" y="164"/>
              </a:cxn>
              <a:cxn ang="0">
                <a:pos x="0" y="0"/>
              </a:cxn>
            </a:cxnLst>
            <a:rect l="0" t="0" r="r" b="b"/>
            <a:pathLst>
              <a:path w="20" h="327">
                <a:moveTo>
                  <a:pt x="0" y="327"/>
                </a:moveTo>
                <a:lnTo>
                  <a:pt x="20" y="16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5147196" y="2853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BIN  SLIM  3000</a:t>
            </a: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1991544" y="39469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1799903" y="608682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175</a:t>
            </a:r>
          </a:p>
          <a:p>
            <a:r>
              <a:rPr lang="en-GB" sz="1400" b="1" dirty="0"/>
              <a:t>In 130</a:t>
            </a:r>
            <a:endParaRPr lang="en-GB" sz="1400" b="1" dirty="0"/>
          </a:p>
        </p:txBody>
      </p:sp>
      <p:sp>
        <p:nvSpPr>
          <p:cNvPr id="80" name="Oval 79"/>
          <p:cNvSpPr/>
          <p:nvPr/>
        </p:nvSpPr>
        <p:spPr>
          <a:xfrm>
            <a:off x="4489423" y="4691237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6555430" y="4230614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1" name="Group 90"/>
          <p:cNvGrpSpPr/>
          <p:nvPr/>
        </p:nvGrpSpPr>
        <p:grpSpPr>
          <a:xfrm>
            <a:off x="3710211" y="4636177"/>
            <a:ext cx="1888431" cy="1054212"/>
            <a:chOff x="2186210" y="4636177"/>
            <a:chExt cx="1888431" cy="1054212"/>
          </a:xfrm>
        </p:grpSpPr>
        <p:sp>
          <p:nvSpPr>
            <p:cNvPr id="88" name="TextBox 87"/>
            <p:cNvSpPr txBox="1"/>
            <p:nvPr/>
          </p:nvSpPr>
          <p:spPr>
            <a:xfrm>
              <a:off x="2541487" y="5294289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7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42593" y="4636177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3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82940" y="5013176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4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90145" y="5313341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5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901527" y="5428779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6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276707" y="5013176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8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186210" y="4643047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9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770433" y="4203575"/>
            <a:ext cx="1871645" cy="1047342"/>
            <a:chOff x="2186210" y="4643047"/>
            <a:chExt cx="1871645" cy="1047342"/>
          </a:xfrm>
        </p:grpSpPr>
        <p:sp>
          <p:nvSpPr>
            <p:cNvPr id="93" name="TextBox 92"/>
            <p:cNvSpPr txBox="1"/>
            <p:nvPr/>
          </p:nvSpPr>
          <p:spPr>
            <a:xfrm>
              <a:off x="2541487" y="5294289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7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25807" y="4669518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3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582940" y="5013176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4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290145" y="5313341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5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901527" y="5428779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6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276707" y="5013176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8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186210" y="4643047"/>
              <a:ext cx="432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9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7536160" y="423537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4</a:t>
            </a:r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886111" y="423854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5</a:t>
            </a:r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227099" y="424490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6</a:t>
            </a:r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558561" y="424490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7</a:t>
            </a:r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904312" y="4244903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8</a:t>
            </a:r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231011" y="4237984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9</a:t>
            </a:r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096000" y="6165305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 225</a:t>
            </a:r>
            <a:endParaRPr lang="en-GB" sz="1400" b="1" dirty="0"/>
          </a:p>
        </p:txBody>
      </p: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 cstate="print"/>
          <a:srcRect l="7662" t="5654" r="13801"/>
          <a:stretch>
            <a:fillRect/>
          </a:stretch>
        </p:blipFill>
        <p:spPr bwMode="auto">
          <a:xfrm>
            <a:off x="5591944" y="765080"/>
            <a:ext cx="3168352" cy="54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TextBox 109"/>
          <p:cNvSpPr txBox="1"/>
          <p:nvPr/>
        </p:nvSpPr>
        <p:spPr>
          <a:xfrm>
            <a:off x="1775520" y="764704"/>
            <a:ext cx="4392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The figure over shows a pictorial view of a </a:t>
            </a:r>
            <a:r>
              <a:rPr lang="en-IE" sz="1200" b="1" dirty="0"/>
              <a:t>Bin Slim 3000</a:t>
            </a:r>
          </a:p>
          <a:p>
            <a:endParaRPr lang="en-IE" sz="1200" b="1" i="1" dirty="0">
              <a:solidFill>
                <a:srgbClr val="0070C0"/>
              </a:solidFill>
            </a:endParaRPr>
          </a:p>
          <a:p>
            <a:pPr marL="228600" indent="-228600">
              <a:buAutoNum type="alphaLcParenBoth"/>
            </a:pPr>
            <a:r>
              <a:rPr lang="en-IE" sz="1200" dirty="0"/>
              <a:t>Draw an elevation of the bin looking in the direction of the arrow A.</a:t>
            </a:r>
          </a:p>
          <a:p>
            <a:pPr marL="342900" indent="-342900">
              <a:buAutoNum type="alphaLcParenBoth"/>
            </a:pPr>
            <a:r>
              <a:rPr lang="en-IE" sz="1200" dirty="0"/>
              <a:t>Draw a plan looking in the direction of the arrow B, projected from the elevation. </a:t>
            </a:r>
          </a:p>
          <a:p>
            <a:pPr marL="342900" indent="-342900">
              <a:buAutoNum type="alphaLcParenBoth"/>
            </a:pPr>
            <a:r>
              <a:rPr lang="en-IE" sz="1200" dirty="0"/>
              <a:t>Draw an end view to the left of the elevation. </a:t>
            </a:r>
          </a:p>
          <a:p>
            <a:pPr marL="342900" indent="-342900">
              <a:buAutoNum type="alphaLcParenBoth"/>
            </a:pPr>
            <a:r>
              <a:rPr lang="en-IE" sz="1200" dirty="0"/>
              <a:t>Draw a development of the bin. </a:t>
            </a:r>
            <a:endParaRPr lang="en-IE" sz="1400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3585239" y="2564905"/>
            <a:ext cx="315972" cy="1729209"/>
            <a:chOff x="583620" y="2485276"/>
            <a:chExt cx="315972" cy="920832"/>
          </a:xfrm>
        </p:grpSpPr>
        <p:cxnSp>
          <p:nvCxnSpPr>
            <p:cNvPr id="112" name="Straight Arrow Connector 111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3488472" y="3156209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75</a:t>
            </a:r>
            <a:endParaRPr lang="en-GB" sz="1000" b="1" dirty="0"/>
          </a:p>
        </p:txBody>
      </p:sp>
      <p:grpSp>
        <p:nvGrpSpPr>
          <p:cNvPr id="116" name="Group 115"/>
          <p:cNvGrpSpPr/>
          <p:nvPr/>
        </p:nvGrpSpPr>
        <p:grpSpPr>
          <a:xfrm>
            <a:off x="3909472" y="5569808"/>
            <a:ext cx="1322432" cy="288000"/>
            <a:chOff x="1295033" y="4515677"/>
            <a:chExt cx="1952249" cy="201608"/>
          </a:xfrm>
        </p:grpSpPr>
        <p:cxnSp>
          <p:nvCxnSpPr>
            <p:cNvPr id="117" name="Straight Arrow Connector 116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/>
          <p:cNvSpPr txBox="1"/>
          <p:nvPr/>
        </p:nvSpPr>
        <p:spPr>
          <a:xfrm>
            <a:off x="4367808" y="5733257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60</a:t>
            </a:r>
            <a:endParaRPr lang="en-GB" sz="10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8184233" y="764537"/>
            <a:ext cx="214671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sz="1400" b="1" i="1" dirty="0">
                <a:solidFill>
                  <a:srgbClr val="FF0000"/>
                </a:solidFill>
              </a:rPr>
              <a:t>Step 1. Draw Circle</a:t>
            </a:r>
          </a:p>
          <a:p>
            <a:r>
              <a:rPr lang="en-IE" sz="1400" b="1" i="1" dirty="0">
                <a:solidFill>
                  <a:schemeClr val="bg1"/>
                </a:solidFill>
              </a:rPr>
              <a:t>Step 2. Divide using 60/30</a:t>
            </a:r>
          </a:p>
        </p:txBody>
      </p:sp>
      <p:sp>
        <p:nvSpPr>
          <p:cNvPr id="127" name="Oval 126"/>
          <p:cNvSpPr/>
          <p:nvPr/>
        </p:nvSpPr>
        <p:spPr>
          <a:xfrm>
            <a:off x="5164814" y="4725145"/>
            <a:ext cx="87044" cy="870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8" name="Straight Arrow Connector 127"/>
          <p:cNvCxnSpPr/>
          <p:nvPr/>
        </p:nvCxnSpPr>
        <p:spPr>
          <a:xfrm rot="5400000" flipH="1" flipV="1">
            <a:off x="5114052" y="4894815"/>
            <a:ext cx="418839" cy="104898"/>
          </a:xfrm>
          <a:prstGeom prst="straightConnector1">
            <a:avLst/>
          </a:prstGeom>
          <a:ln w="19050">
            <a:solidFill>
              <a:srgbClr val="33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991544" y="4653137"/>
            <a:ext cx="1368152" cy="1277273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sx="104000" sy="104000" algn="tl" rotWithShape="0">
              <a:srgbClr val="FF0000">
                <a:alpha val="5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Get your compass, measure distance from point 3 to 4, the mark this distance off a number of times on the development.</a:t>
            </a:r>
            <a:endParaRPr lang="en-GB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882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3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3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3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3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3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3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3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3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3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3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3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3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3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3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3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3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3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3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3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3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3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3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4" dur="3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3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3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3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3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3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3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3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3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037" grpId="0" animBg="1"/>
      <p:bldP spid="1029" grpId="0" animBg="1"/>
      <p:bldP spid="1043" grpId="0" animBg="1"/>
      <p:bldP spid="1047" grpId="0" animBg="1"/>
      <p:bldP spid="1041" grpId="0" animBg="1"/>
      <p:bldP spid="1040" grpId="0" animBg="1"/>
      <p:bldP spid="1098" grpId="0" animBg="1"/>
      <p:bldP spid="1030" grpId="0" animBg="1"/>
      <p:bldP spid="1032" grpId="0" animBg="1"/>
      <p:bldP spid="1034" grpId="0" animBg="1"/>
      <p:bldP spid="1035" grpId="0" animBg="1"/>
      <p:bldP spid="1036" grpId="0" animBg="1"/>
      <p:bldP spid="1038" grpId="0" animBg="1"/>
      <p:bldP spid="1039" grpId="0" animBg="1"/>
      <p:bldP spid="1042" grpId="0" animBg="1"/>
      <p:bldP spid="1044" grpId="0" animBg="1"/>
      <p:bldP spid="1045" grpId="0" animBg="1"/>
      <p:bldP spid="1048" grpId="0" animBg="1"/>
      <p:bldP spid="1049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60" grpId="0" animBg="1"/>
      <p:bldP spid="1066" grpId="0" animBg="1"/>
      <p:bldP spid="1067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59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77" grpId="0"/>
      <p:bldP spid="80" grpId="0" animBg="1"/>
      <p:bldP spid="81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10" grpId="0"/>
      <p:bldP spid="115" grpId="0"/>
      <p:bldP spid="120" grpId="0"/>
      <p:bldP spid="121" grpId="0" animBg="1"/>
      <p:bldP spid="127" grpId="0" animBg="1"/>
      <p:bldP spid="1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Line 88"/>
          <p:cNvSpPr>
            <a:spLocks noChangeShapeType="1"/>
          </p:cNvSpPr>
          <p:nvPr/>
        </p:nvSpPr>
        <p:spPr bwMode="auto">
          <a:xfrm flipV="1">
            <a:off x="8497888" y="2474914"/>
            <a:ext cx="1588" cy="2354263"/>
          </a:xfrm>
          <a:prstGeom prst="line">
            <a:avLst/>
          </a:prstGeom>
          <a:noFill/>
          <a:ln w="19050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5" name="Line 87"/>
          <p:cNvSpPr>
            <a:spLocks noChangeShapeType="1"/>
          </p:cNvSpPr>
          <p:nvPr/>
        </p:nvSpPr>
        <p:spPr bwMode="auto">
          <a:xfrm flipV="1">
            <a:off x="7302500" y="2474914"/>
            <a:ext cx="1588" cy="2354263"/>
          </a:xfrm>
          <a:prstGeom prst="line">
            <a:avLst/>
          </a:prstGeom>
          <a:noFill/>
          <a:ln w="19050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" cstate="print"/>
          <a:srcRect l="7294" t="48997" r="60794" b="6088"/>
          <a:stretch>
            <a:fillRect/>
          </a:stretch>
        </p:blipFill>
        <p:spPr bwMode="auto">
          <a:xfrm>
            <a:off x="8184233" y="5085184"/>
            <a:ext cx="217660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Line 18"/>
          <p:cNvSpPr>
            <a:spLocks noChangeShapeType="1"/>
          </p:cNvSpPr>
          <p:nvPr/>
        </p:nvSpPr>
        <p:spPr bwMode="auto">
          <a:xfrm flipV="1">
            <a:off x="5688013" y="2492896"/>
            <a:ext cx="0" cy="942455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H="1">
            <a:off x="6456363" y="3086100"/>
            <a:ext cx="3092450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H="1">
            <a:off x="6384925" y="4246563"/>
            <a:ext cx="3333750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2135561" y="2508250"/>
            <a:ext cx="3888432" cy="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3598863" y="3435350"/>
            <a:ext cx="2300288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4167188" y="2160588"/>
            <a:ext cx="1588" cy="1931988"/>
          </a:xfrm>
          <a:prstGeom prst="line">
            <a:avLst/>
          </a:prstGeom>
          <a:noFill/>
          <a:ln w="19050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5253038" y="2160588"/>
            <a:ext cx="1588" cy="1892300"/>
          </a:xfrm>
          <a:prstGeom prst="line">
            <a:avLst/>
          </a:prstGeom>
          <a:noFill/>
          <a:ln w="19050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0" name="Freeform 12"/>
          <p:cNvSpPr>
            <a:spLocks/>
          </p:cNvSpPr>
          <p:nvPr/>
        </p:nvSpPr>
        <p:spPr bwMode="auto">
          <a:xfrm>
            <a:off x="5253039" y="2971800"/>
            <a:ext cx="434975" cy="927100"/>
          </a:xfrm>
          <a:custGeom>
            <a:avLst/>
            <a:gdLst/>
            <a:ahLst/>
            <a:cxnLst>
              <a:cxn ang="0">
                <a:pos x="0" y="1752"/>
              </a:cxn>
              <a:cxn ang="0">
                <a:pos x="144" y="1739"/>
              </a:cxn>
              <a:cxn ang="0">
                <a:pos x="281" y="1699"/>
              </a:cxn>
              <a:cxn ang="0">
                <a:pos x="411" y="1635"/>
              </a:cxn>
              <a:cxn ang="0">
                <a:pos x="529" y="1547"/>
              </a:cxn>
              <a:cxn ang="0">
                <a:pos x="630" y="1439"/>
              </a:cxn>
              <a:cxn ang="0">
                <a:pos x="712" y="1314"/>
              </a:cxn>
              <a:cxn ang="0">
                <a:pos x="772" y="1175"/>
              </a:cxn>
              <a:cxn ang="0">
                <a:pos x="809" y="1029"/>
              </a:cxn>
              <a:cxn ang="0">
                <a:pos x="822" y="876"/>
              </a:cxn>
              <a:cxn ang="0">
                <a:pos x="809" y="724"/>
              </a:cxn>
              <a:cxn ang="0">
                <a:pos x="772" y="576"/>
              </a:cxn>
              <a:cxn ang="0">
                <a:pos x="712" y="438"/>
              </a:cxn>
              <a:cxn ang="0">
                <a:pos x="630" y="313"/>
              </a:cxn>
              <a:cxn ang="0">
                <a:pos x="529" y="205"/>
              </a:cxn>
              <a:cxn ang="0">
                <a:pos x="411" y="118"/>
              </a:cxn>
              <a:cxn ang="0">
                <a:pos x="281" y="54"/>
              </a:cxn>
              <a:cxn ang="0">
                <a:pos x="144" y="13"/>
              </a:cxn>
              <a:cxn ang="0">
                <a:pos x="0" y="0"/>
              </a:cxn>
            </a:cxnLst>
            <a:rect l="0" t="0" r="r" b="b"/>
            <a:pathLst>
              <a:path w="822" h="1752">
                <a:moveTo>
                  <a:pt x="0" y="1752"/>
                </a:moveTo>
                <a:lnTo>
                  <a:pt x="144" y="1739"/>
                </a:lnTo>
                <a:lnTo>
                  <a:pt x="281" y="1699"/>
                </a:lnTo>
                <a:lnTo>
                  <a:pt x="411" y="1635"/>
                </a:lnTo>
                <a:lnTo>
                  <a:pt x="529" y="1547"/>
                </a:lnTo>
                <a:lnTo>
                  <a:pt x="630" y="1439"/>
                </a:lnTo>
                <a:lnTo>
                  <a:pt x="712" y="1314"/>
                </a:lnTo>
                <a:lnTo>
                  <a:pt x="772" y="1175"/>
                </a:lnTo>
                <a:lnTo>
                  <a:pt x="809" y="1029"/>
                </a:lnTo>
                <a:lnTo>
                  <a:pt x="822" y="876"/>
                </a:lnTo>
                <a:lnTo>
                  <a:pt x="809" y="724"/>
                </a:lnTo>
                <a:lnTo>
                  <a:pt x="772" y="576"/>
                </a:lnTo>
                <a:lnTo>
                  <a:pt x="712" y="438"/>
                </a:lnTo>
                <a:lnTo>
                  <a:pt x="630" y="313"/>
                </a:lnTo>
                <a:lnTo>
                  <a:pt x="529" y="205"/>
                </a:lnTo>
                <a:lnTo>
                  <a:pt x="411" y="118"/>
                </a:lnTo>
                <a:lnTo>
                  <a:pt x="281" y="54"/>
                </a:lnTo>
                <a:lnTo>
                  <a:pt x="144" y="13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4167188" y="2971800"/>
            <a:ext cx="10858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3732213" y="2508250"/>
            <a:ext cx="19558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3732213" y="2160588"/>
            <a:ext cx="19558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4167188" y="3898900"/>
            <a:ext cx="10858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V="1">
            <a:off x="3732213" y="2492896"/>
            <a:ext cx="0" cy="1544117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3732213" y="2160589"/>
            <a:ext cx="1588" cy="3476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5688013" y="2160589"/>
            <a:ext cx="1588" cy="3476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H="1">
            <a:off x="3732214" y="2971800"/>
            <a:ext cx="434975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H="1">
            <a:off x="3732214" y="3898900"/>
            <a:ext cx="434975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 flipH="1" flipV="1">
            <a:off x="3298825" y="2508250"/>
            <a:ext cx="433388" cy="463550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H="1" flipV="1">
            <a:off x="2863851" y="2508250"/>
            <a:ext cx="868363" cy="927100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 flipH="1" flipV="1">
            <a:off x="2428875" y="2508250"/>
            <a:ext cx="1303338" cy="1390650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H="1">
            <a:off x="2287589" y="2160588"/>
            <a:ext cx="1444625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2428875" y="2160589"/>
            <a:ext cx="1588" cy="3476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V="1">
            <a:off x="3298825" y="2160589"/>
            <a:ext cx="1588" cy="3476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H="1">
            <a:off x="2428875" y="2160588"/>
            <a:ext cx="8699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2428875" y="2508250"/>
            <a:ext cx="8699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9" name="Freeform 31"/>
          <p:cNvSpPr>
            <a:spLocks/>
          </p:cNvSpPr>
          <p:nvPr/>
        </p:nvSpPr>
        <p:spPr bwMode="auto">
          <a:xfrm>
            <a:off x="8062913" y="4246563"/>
            <a:ext cx="869950" cy="463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53"/>
              </a:cxn>
              <a:cxn ang="0">
                <a:pos x="50" y="300"/>
              </a:cxn>
              <a:cxn ang="0">
                <a:pos x="110" y="438"/>
              </a:cxn>
              <a:cxn ang="0">
                <a:pos x="193" y="563"/>
              </a:cxn>
              <a:cxn ang="0">
                <a:pos x="294" y="671"/>
              </a:cxn>
              <a:cxn ang="0">
                <a:pos x="411" y="759"/>
              </a:cxn>
              <a:cxn ang="0">
                <a:pos x="541" y="824"/>
              </a:cxn>
              <a:cxn ang="0">
                <a:pos x="679" y="863"/>
              </a:cxn>
              <a:cxn ang="0">
                <a:pos x="821" y="876"/>
              </a:cxn>
              <a:cxn ang="0">
                <a:pos x="965" y="863"/>
              </a:cxn>
              <a:cxn ang="0">
                <a:pos x="1103" y="824"/>
              </a:cxn>
              <a:cxn ang="0">
                <a:pos x="1232" y="759"/>
              </a:cxn>
              <a:cxn ang="0">
                <a:pos x="1350" y="671"/>
              </a:cxn>
              <a:cxn ang="0">
                <a:pos x="1451" y="563"/>
              </a:cxn>
              <a:cxn ang="0">
                <a:pos x="1533" y="438"/>
              </a:cxn>
              <a:cxn ang="0">
                <a:pos x="1593" y="300"/>
              </a:cxn>
              <a:cxn ang="0">
                <a:pos x="1630" y="153"/>
              </a:cxn>
              <a:cxn ang="0">
                <a:pos x="1644" y="0"/>
              </a:cxn>
            </a:cxnLst>
            <a:rect l="0" t="0" r="r" b="b"/>
            <a:pathLst>
              <a:path w="1644" h="876">
                <a:moveTo>
                  <a:pt x="0" y="0"/>
                </a:moveTo>
                <a:lnTo>
                  <a:pt x="13" y="153"/>
                </a:lnTo>
                <a:lnTo>
                  <a:pt x="50" y="300"/>
                </a:lnTo>
                <a:lnTo>
                  <a:pt x="110" y="438"/>
                </a:lnTo>
                <a:lnTo>
                  <a:pt x="193" y="563"/>
                </a:lnTo>
                <a:lnTo>
                  <a:pt x="294" y="671"/>
                </a:lnTo>
                <a:lnTo>
                  <a:pt x="411" y="759"/>
                </a:lnTo>
                <a:lnTo>
                  <a:pt x="541" y="824"/>
                </a:lnTo>
                <a:lnTo>
                  <a:pt x="679" y="863"/>
                </a:lnTo>
                <a:lnTo>
                  <a:pt x="821" y="876"/>
                </a:lnTo>
                <a:lnTo>
                  <a:pt x="965" y="863"/>
                </a:lnTo>
                <a:lnTo>
                  <a:pt x="1103" y="824"/>
                </a:lnTo>
                <a:lnTo>
                  <a:pt x="1232" y="759"/>
                </a:lnTo>
                <a:lnTo>
                  <a:pt x="1350" y="671"/>
                </a:lnTo>
                <a:lnTo>
                  <a:pt x="1451" y="563"/>
                </a:lnTo>
                <a:lnTo>
                  <a:pt x="1533" y="438"/>
                </a:lnTo>
                <a:lnTo>
                  <a:pt x="1593" y="300"/>
                </a:lnTo>
                <a:lnTo>
                  <a:pt x="1630" y="153"/>
                </a:lnTo>
                <a:lnTo>
                  <a:pt x="1644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0" name="Freeform 32"/>
          <p:cNvSpPr>
            <a:spLocks/>
          </p:cNvSpPr>
          <p:nvPr/>
        </p:nvSpPr>
        <p:spPr bwMode="auto">
          <a:xfrm>
            <a:off x="8062913" y="2624138"/>
            <a:ext cx="869950" cy="463550"/>
          </a:xfrm>
          <a:custGeom>
            <a:avLst/>
            <a:gdLst/>
            <a:ahLst/>
            <a:cxnLst>
              <a:cxn ang="0">
                <a:pos x="1644" y="875"/>
              </a:cxn>
              <a:cxn ang="0">
                <a:pos x="1630" y="723"/>
              </a:cxn>
              <a:cxn ang="0">
                <a:pos x="1593" y="576"/>
              </a:cxn>
              <a:cxn ang="0">
                <a:pos x="1533" y="438"/>
              </a:cxn>
              <a:cxn ang="0">
                <a:pos x="1451" y="312"/>
              </a:cxn>
              <a:cxn ang="0">
                <a:pos x="1350" y="205"/>
              </a:cxn>
              <a:cxn ang="0">
                <a:pos x="1232" y="116"/>
              </a:cxn>
              <a:cxn ang="0">
                <a:pos x="1103" y="52"/>
              </a:cxn>
              <a:cxn ang="0">
                <a:pos x="965" y="13"/>
              </a:cxn>
              <a:cxn ang="0">
                <a:pos x="821" y="0"/>
              </a:cxn>
              <a:cxn ang="0">
                <a:pos x="679" y="13"/>
              </a:cxn>
              <a:cxn ang="0">
                <a:pos x="541" y="52"/>
              </a:cxn>
              <a:cxn ang="0">
                <a:pos x="411" y="116"/>
              </a:cxn>
              <a:cxn ang="0">
                <a:pos x="294" y="205"/>
              </a:cxn>
              <a:cxn ang="0">
                <a:pos x="193" y="312"/>
              </a:cxn>
              <a:cxn ang="0">
                <a:pos x="110" y="438"/>
              </a:cxn>
              <a:cxn ang="0">
                <a:pos x="50" y="576"/>
              </a:cxn>
              <a:cxn ang="0">
                <a:pos x="13" y="723"/>
              </a:cxn>
              <a:cxn ang="0">
                <a:pos x="0" y="875"/>
              </a:cxn>
            </a:cxnLst>
            <a:rect l="0" t="0" r="r" b="b"/>
            <a:pathLst>
              <a:path w="1644" h="875">
                <a:moveTo>
                  <a:pt x="1644" y="875"/>
                </a:moveTo>
                <a:lnTo>
                  <a:pt x="1630" y="723"/>
                </a:lnTo>
                <a:lnTo>
                  <a:pt x="1593" y="576"/>
                </a:lnTo>
                <a:lnTo>
                  <a:pt x="1533" y="438"/>
                </a:lnTo>
                <a:lnTo>
                  <a:pt x="1451" y="312"/>
                </a:lnTo>
                <a:lnTo>
                  <a:pt x="1350" y="205"/>
                </a:lnTo>
                <a:lnTo>
                  <a:pt x="1232" y="116"/>
                </a:lnTo>
                <a:lnTo>
                  <a:pt x="1103" y="52"/>
                </a:lnTo>
                <a:lnTo>
                  <a:pt x="965" y="13"/>
                </a:lnTo>
                <a:lnTo>
                  <a:pt x="821" y="0"/>
                </a:lnTo>
                <a:lnTo>
                  <a:pt x="679" y="13"/>
                </a:lnTo>
                <a:lnTo>
                  <a:pt x="541" y="52"/>
                </a:lnTo>
                <a:lnTo>
                  <a:pt x="411" y="116"/>
                </a:lnTo>
                <a:lnTo>
                  <a:pt x="294" y="205"/>
                </a:lnTo>
                <a:lnTo>
                  <a:pt x="193" y="312"/>
                </a:lnTo>
                <a:lnTo>
                  <a:pt x="110" y="438"/>
                </a:lnTo>
                <a:lnTo>
                  <a:pt x="50" y="576"/>
                </a:lnTo>
                <a:lnTo>
                  <a:pt x="13" y="723"/>
                </a:lnTo>
                <a:lnTo>
                  <a:pt x="0" y="875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flipV="1">
            <a:off x="8062913" y="3087689"/>
            <a:ext cx="1588" cy="1158875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 flipV="1">
            <a:off x="8932863" y="3087689"/>
            <a:ext cx="1588" cy="1158875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H="1">
            <a:off x="7737475" y="4246563"/>
            <a:ext cx="325438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 flipV="1">
            <a:off x="7737475" y="3087689"/>
            <a:ext cx="1588" cy="1158875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>
            <a:off x="7737475" y="3087688"/>
            <a:ext cx="325438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8932863" y="4246563"/>
            <a:ext cx="3254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V="1">
            <a:off x="9258300" y="3087689"/>
            <a:ext cx="1588" cy="11588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 flipH="1">
            <a:off x="8932863" y="3087688"/>
            <a:ext cx="3254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9" name="Freeform 41"/>
          <p:cNvSpPr>
            <a:spLocks/>
          </p:cNvSpPr>
          <p:nvPr/>
        </p:nvSpPr>
        <p:spPr bwMode="auto">
          <a:xfrm>
            <a:off x="6869114" y="4246563"/>
            <a:ext cx="868363" cy="463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153"/>
              </a:cxn>
              <a:cxn ang="0">
                <a:pos x="50" y="300"/>
              </a:cxn>
              <a:cxn ang="0">
                <a:pos x="110" y="438"/>
              </a:cxn>
              <a:cxn ang="0">
                <a:pos x="192" y="563"/>
              </a:cxn>
              <a:cxn ang="0">
                <a:pos x="294" y="671"/>
              </a:cxn>
              <a:cxn ang="0">
                <a:pos x="410" y="759"/>
              </a:cxn>
              <a:cxn ang="0">
                <a:pos x="540" y="824"/>
              </a:cxn>
              <a:cxn ang="0">
                <a:pos x="679" y="863"/>
              </a:cxn>
              <a:cxn ang="0">
                <a:pos x="821" y="876"/>
              </a:cxn>
              <a:cxn ang="0">
                <a:pos x="964" y="863"/>
              </a:cxn>
              <a:cxn ang="0">
                <a:pos x="1103" y="824"/>
              </a:cxn>
              <a:cxn ang="0">
                <a:pos x="1232" y="759"/>
              </a:cxn>
              <a:cxn ang="0">
                <a:pos x="1349" y="671"/>
              </a:cxn>
              <a:cxn ang="0">
                <a:pos x="1451" y="563"/>
              </a:cxn>
              <a:cxn ang="0">
                <a:pos x="1533" y="438"/>
              </a:cxn>
              <a:cxn ang="0">
                <a:pos x="1593" y="300"/>
              </a:cxn>
              <a:cxn ang="0">
                <a:pos x="1630" y="153"/>
              </a:cxn>
              <a:cxn ang="0">
                <a:pos x="1642" y="0"/>
              </a:cxn>
            </a:cxnLst>
            <a:rect l="0" t="0" r="r" b="b"/>
            <a:pathLst>
              <a:path w="1642" h="876">
                <a:moveTo>
                  <a:pt x="0" y="0"/>
                </a:moveTo>
                <a:lnTo>
                  <a:pt x="13" y="153"/>
                </a:lnTo>
                <a:lnTo>
                  <a:pt x="50" y="300"/>
                </a:lnTo>
                <a:lnTo>
                  <a:pt x="110" y="438"/>
                </a:lnTo>
                <a:lnTo>
                  <a:pt x="192" y="563"/>
                </a:lnTo>
                <a:lnTo>
                  <a:pt x="294" y="671"/>
                </a:lnTo>
                <a:lnTo>
                  <a:pt x="410" y="759"/>
                </a:lnTo>
                <a:lnTo>
                  <a:pt x="540" y="824"/>
                </a:lnTo>
                <a:lnTo>
                  <a:pt x="679" y="863"/>
                </a:lnTo>
                <a:lnTo>
                  <a:pt x="821" y="876"/>
                </a:lnTo>
                <a:lnTo>
                  <a:pt x="964" y="863"/>
                </a:lnTo>
                <a:lnTo>
                  <a:pt x="1103" y="824"/>
                </a:lnTo>
                <a:lnTo>
                  <a:pt x="1232" y="759"/>
                </a:lnTo>
                <a:lnTo>
                  <a:pt x="1349" y="671"/>
                </a:lnTo>
                <a:lnTo>
                  <a:pt x="1451" y="563"/>
                </a:lnTo>
                <a:lnTo>
                  <a:pt x="1533" y="438"/>
                </a:lnTo>
                <a:lnTo>
                  <a:pt x="1593" y="300"/>
                </a:lnTo>
                <a:lnTo>
                  <a:pt x="1630" y="153"/>
                </a:lnTo>
                <a:lnTo>
                  <a:pt x="1642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0" name="Freeform 42"/>
          <p:cNvSpPr>
            <a:spLocks/>
          </p:cNvSpPr>
          <p:nvPr/>
        </p:nvSpPr>
        <p:spPr bwMode="auto">
          <a:xfrm>
            <a:off x="6869114" y="2624138"/>
            <a:ext cx="868363" cy="463550"/>
          </a:xfrm>
          <a:custGeom>
            <a:avLst/>
            <a:gdLst/>
            <a:ahLst/>
            <a:cxnLst>
              <a:cxn ang="0">
                <a:pos x="1642" y="875"/>
              </a:cxn>
              <a:cxn ang="0">
                <a:pos x="1630" y="723"/>
              </a:cxn>
              <a:cxn ang="0">
                <a:pos x="1593" y="576"/>
              </a:cxn>
              <a:cxn ang="0">
                <a:pos x="1533" y="438"/>
              </a:cxn>
              <a:cxn ang="0">
                <a:pos x="1451" y="312"/>
              </a:cxn>
              <a:cxn ang="0">
                <a:pos x="1349" y="205"/>
              </a:cxn>
              <a:cxn ang="0">
                <a:pos x="1232" y="116"/>
              </a:cxn>
              <a:cxn ang="0">
                <a:pos x="1103" y="52"/>
              </a:cxn>
              <a:cxn ang="0">
                <a:pos x="964" y="13"/>
              </a:cxn>
              <a:cxn ang="0">
                <a:pos x="821" y="0"/>
              </a:cxn>
              <a:cxn ang="0">
                <a:pos x="679" y="13"/>
              </a:cxn>
              <a:cxn ang="0">
                <a:pos x="540" y="52"/>
              </a:cxn>
              <a:cxn ang="0">
                <a:pos x="410" y="116"/>
              </a:cxn>
              <a:cxn ang="0">
                <a:pos x="294" y="205"/>
              </a:cxn>
              <a:cxn ang="0">
                <a:pos x="192" y="312"/>
              </a:cxn>
              <a:cxn ang="0">
                <a:pos x="110" y="438"/>
              </a:cxn>
              <a:cxn ang="0">
                <a:pos x="50" y="576"/>
              </a:cxn>
              <a:cxn ang="0">
                <a:pos x="13" y="723"/>
              </a:cxn>
              <a:cxn ang="0">
                <a:pos x="0" y="875"/>
              </a:cxn>
            </a:cxnLst>
            <a:rect l="0" t="0" r="r" b="b"/>
            <a:pathLst>
              <a:path w="1642" h="875">
                <a:moveTo>
                  <a:pt x="1642" y="875"/>
                </a:moveTo>
                <a:lnTo>
                  <a:pt x="1630" y="723"/>
                </a:lnTo>
                <a:lnTo>
                  <a:pt x="1593" y="576"/>
                </a:lnTo>
                <a:lnTo>
                  <a:pt x="1533" y="438"/>
                </a:lnTo>
                <a:lnTo>
                  <a:pt x="1451" y="312"/>
                </a:lnTo>
                <a:lnTo>
                  <a:pt x="1349" y="205"/>
                </a:lnTo>
                <a:lnTo>
                  <a:pt x="1232" y="116"/>
                </a:lnTo>
                <a:lnTo>
                  <a:pt x="1103" y="52"/>
                </a:lnTo>
                <a:lnTo>
                  <a:pt x="964" y="13"/>
                </a:lnTo>
                <a:lnTo>
                  <a:pt x="821" y="0"/>
                </a:lnTo>
                <a:lnTo>
                  <a:pt x="679" y="13"/>
                </a:lnTo>
                <a:lnTo>
                  <a:pt x="540" y="52"/>
                </a:lnTo>
                <a:lnTo>
                  <a:pt x="410" y="116"/>
                </a:lnTo>
                <a:lnTo>
                  <a:pt x="294" y="205"/>
                </a:lnTo>
                <a:lnTo>
                  <a:pt x="192" y="312"/>
                </a:lnTo>
                <a:lnTo>
                  <a:pt x="110" y="438"/>
                </a:lnTo>
                <a:lnTo>
                  <a:pt x="50" y="576"/>
                </a:lnTo>
                <a:lnTo>
                  <a:pt x="13" y="723"/>
                </a:lnTo>
                <a:lnTo>
                  <a:pt x="0" y="875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V="1">
            <a:off x="6869113" y="3087689"/>
            <a:ext cx="1588" cy="11588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H="1">
            <a:off x="3949700" y="3435350"/>
            <a:ext cx="217488" cy="4016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H="1">
            <a:off x="3790950" y="3435351"/>
            <a:ext cx="376238" cy="23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H="1" flipV="1">
            <a:off x="3949700" y="3033713"/>
            <a:ext cx="217488" cy="4016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 flipH="1" flipV="1">
            <a:off x="3790950" y="3203576"/>
            <a:ext cx="376238" cy="23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 flipV="1">
            <a:off x="8062913" y="1562100"/>
            <a:ext cx="1588" cy="1525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7737475" y="1568450"/>
            <a:ext cx="1588" cy="151923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 flipH="1">
            <a:off x="7737475" y="1649413"/>
            <a:ext cx="3254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>
            <a:off x="7737475" y="1649414"/>
            <a:ext cx="1588" cy="14382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>
            <a:off x="8062913" y="1649414"/>
            <a:ext cx="1588" cy="14382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>
            <a:off x="8062913" y="4246563"/>
            <a:ext cx="1588" cy="1525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0" name="Line 62"/>
          <p:cNvSpPr>
            <a:spLocks noChangeShapeType="1"/>
          </p:cNvSpPr>
          <p:nvPr/>
        </p:nvSpPr>
        <p:spPr bwMode="auto">
          <a:xfrm>
            <a:off x="7737475" y="4246563"/>
            <a:ext cx="1588" cy="1517650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6" name="Line 68"/>
          <p:cNvSpPr>
            <a:spLocks noChangeShapeType="1"/>
          </p:cNvSpPr>
          <p:nvPr/>
        </p:nvSpPr>
        <p:spPr bwMode="auto">
          <a:xfrm flipH="1">
            <a:off x="7737475" y="5684838"/>
            <a:ext cx="3254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 flipV="1">
            <a:off x="7737475" y="4246564"/>
            <a:ext cx="1588" cy="14382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8" name="Line 70"/>
          <p:cNvSpPr>
            <a:spLocks noChangeShapeType="1"/>
          </p:cNvSpPr>
          <p:nvPr/>
        </p:nvSpPr>
        <p:spPr bwMode="auto">
          <a:xfrm flipV="1">
            <a:off x="8062913" y="4246564"/>
            <a:ext cx="1588" cy="14382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 flipH="1">
            <a:off x="8280400" y="4246563"/>
            <a:ext cx="217488" cy="4016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>
            <a:off x="8497888" y="4246563"/>
            <a:ext cx="217488" cy="4016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 flipH="1">
            <a:off x="8121650" y="4246564"/>
            <a:ext cx="376238" cy="23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>
            <a:off x="8497888" y="4246564"/>
            <a:ext cx="376238" cy="23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 flipH="1">
            <a:off x="7085013" y="4246563"/>
            <a:ext cx="217488" cy="4016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>
            <a:off x="7302500" y="4246563"/>
            <a:ext cx="217488" cy="4016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 flipH="1">
            <a:off x="6926263" y="4246564"/>
            <a:ext cx="376238" cy="23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6" name="Line 78"/>
          <p:cNvSpPr>
            <a:spLocks noChangeShapeType="1"/>
          </p:cNvSpPr>
          <p:nvPr/>
        </p:nvSpPr>
        <p:spPr bwMode="auto">
          <a:xfrm>
            <a:off x="7302501" y="4246564"/>
            <a:ext cx="377825" cy="23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7" name="Line 79"/>
          <p:cNvSpPr>
            <a:spLocks noChangeShapeType="1"/>
          </p:cNvSpPr>
          <p:nvPr/>
        </p:nvSpPr>
        <p:spPr bwMode="auto">
          <a:xfrm flipH="1" flipV="1">
            <a:off x="8280400" y="2686050"/>
            <a:ext cx="217488" cy="4016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8" name="Line 80"/>
          <p:cNvSpPr>
            <a:spLocks noChangeShapeType="1"/>
          </p:cNvSpPr>
          <p:nvPr/>
        </p:nvSpPr>
        <p:spPr bwMode="auto">
          <a:xfrm flipV="1">
            <a:off x="8497888" y="2686050"/>
            <a:ext cx="217488" cy="4016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9" name="Line 81"/>
          <p:cNvSpPr>
            <a:spLocks noChangeShapeType="1"/>
          </p:cNvSpPr>
          <p:nvPr/>
        </p:nvSpPr>
        <p:spPr bwMode="auto">
          <a:xfrm flipH="1" flipV="1">
            <a:off x="8121650" y="2855914"/>
            <a:ext cx="376238" cy="23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0" name="Line 82"/>
          <p:cNvSpPr>
            <a:spLocks noChangeShapeType="1"/>
          </p:cNvSpPr>
          <p:nvPr/>
        </p:nvSpPr>
        <p:spPr bwMode="auto">
          <a:xfrm flipV="1">
            <a:off x="8497888" y="2855914"/>
            <a:ext cx="376238" cy="23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1" name="Line 83"/>
          <p:cNvSpPr>
            <a:spLocks noChangeShapeType="1"/>
          </p:cNvSpPr>
          <p:nvPr/>
        </p:nvSpPr>
        <p:spPr bwMode="auto">
          <a:xfrm flipH="1" flipV="1">
            <a:off x="7085013" y="2686050"/>
            <a:ext cx="217488" cy="4016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2" name="Line 84"/>
          <p:cNvSpPr>
            <a:spLocks noChangeShapeType="1"/>
          </p:cNvSpPr>
          <p:nvPr/>
        </p:nvSpPr>
        <p:spPr bwMode="auto">
          <a:xfrm flipV="1">
            <a:off x="7302500" y="2686050"/>
            <a:ext cx="217488" cy="4016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3" name="Line 85"/>
          <p:cNvSpPr>
            <a:spLocks noChangeShapeType="1"/>
          </p:cNvSpPr>
          <p:nvPr/>
        </p:nvSpPr>
        <p:spPr bwMode="auto">
          <a:xfrm flipH="1" flipV="1">
            <a:off x="6926263" y="2855914"/>
            <a:ext cx="376238" cy="23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4" name="Line 86"/>
          <p:cNvSpPr>
            <a:spLocks noChangeShapeType="1"/>
          </p:cNvSpPr>
          <p:nvPr/>
        </p:nvSpPr>
        <p:spPr bwMode="auto">
          <a:xfrm flipV="1">
            <a:off x="7302501" y="2855914"/>
            <a:ext cx="377825" cy="2317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7" name="Line 89"/>
          <p:cNvSpPr>
            <a:spLocks noChangeShapeType="1"/>
          </p:cNvSpPr>
          <p:nvPr/>
        </p:nvSpPr>
        <p:spPr bwMode="auto">
          <a:xfrm>
            <a:off x="1531521" y="-14287"/>
            <a:ext cx="1588" cy="68818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8" name="Line 90"/>
          <p:cNvSpPr>
            <a:spLocks noChangeShapeType="1"/>
          </p:cNvSpPr>
          <p:nvPr/>
        </p:nvSpPr>
        <p:spPr bwMode="auto">
          <a:xfrm>
            <a:off x="1531521" y="-14287"/>
            <a:ext cx="91265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9" name="Line 91"/>
          <p:cNvSpPr>
            <a:spLocks noChangeShapeType="1"/>
          </p:cNvSpPr>
          <p:nvPr/>
        </p:nvSpPr>
        <p:spPr bwMode="auto">
          <a:xfrm>
            <a:off x="1761042" y="217488"/>
            <a:ext cx="8691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0" name="Line 92"/>
          <p:cNvSpPr>
            <a:spLocks noChangeShapeType="1"/>
          </p:cNvSpPr>
          <p:nvPr/>
        </p:nvSpPr>
        <p:spPr bwMode="auto">
          <a:xfrm>
            <a:off x="1749010" y="379413"/>
            <a:ext cx="8691563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1" name="Line 93"/>
          <p:cNvSpPr>
            <a:spLocks noChangeShapeType="1"/>
          </p:cNvSpPr>
          <p:nvPr/>
        </p:nvSpPr>
        <p:spPr bwMode="auto">
          <a:xfrm>
            <a:off x="1749010" y="449263"/>
            <a:ext cx="8691563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2" name="Line 94"/>
          <p:cNvSpPr>
            <a:spLocks noChangeShapeType="1"/>
          </p:cNvSpPr>
          <p:nvPr/>
        </p:nvSpPr>
        <p:spPr bwMode="auto">
          <a:xfrm>
            <a:off x="1749010" y="519113"/>
            <a:ext cx="8691563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3" name="Line 95"/>
          <p:cNvSpPr>
            <a:spLocks noChangeShapeType="1"/>
          </p:cNvSpPr>
          <p:nvPr/>
        </p:nvSpPr>
        <p:spPr bwMode="auto">
          <a:xfrm>
            <a:off x="1749010" y="681038"/>
            <a:ext cx="8691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4" name="Line 96"/>
          <p:cNvSpPr>
            <a:spLocks noChangeShapeType="1"/>
          </p:cNvSpPr>
          <p:nvPr/>
        </p:nvSpPr>
        <p:spPr bwMode="auto">
          <a:xfrm>
            <a:off x="10658059" y="-14287"/>
            <a:ext cx="1588" cy="68818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5" name="Line 97"/>
          <p:cNvSpPr>
            <a:spLocks noChangeShapeType="1"/>
          </p:cNvSpPr>
          <p:nvPr/>
        </p:nvSpPr>
        <p:spPr bwMode="auto">
          <a:xfrm>
            <a:off x="10440571" y="217489"/>
            <a:ext cx="1588" cy="6418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6" name="Line 98"/>
          <p:cNvSpPr>
            <a:spLocks noChangeShapeType="1"/>
          </p:cNvSpPr>
          <p:nvPr/>
        </p:nvSpPr>
        <p:spPr bwMode="auto">
          <a:xfrm flipH="1">
            <a:off x="1531521" y="6867525"/>
            <a:ext cx="91265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7" name="Line 99"/>
          <p:cNvSpPr>
            <a:spLocks noChangeShapeType="1"/>
          </p:cNvSpPr>
          <p:nvPr/>
        </p:nvSpPr>
        <p:spPr bwMode="auto">
          <a:xfrm flipH="1">
            <a:off x="1749010" y="6635750"/>
            <a:ext cx="8691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8" name="Line 100"/>
          <p:cNvSpPr>
            <a:spLocks noChangeShapeType="1"/>
          </p:cNvSpPr>
          <p:nvPr/>
        </p:nvSpPr>
        <p:spPr bwMode="auto">
          <a:xfrm>
            <a:off x="1749009" y="217489"/>
            <a:ext cx="1588" cy="6418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3732214" y="2971800"/>
            <a:ext cx="434975" cy="927100"/>
          </a:xfrm>
          <a:custGeom>
            <a:avLst/>
            <a:gdLst/>
            <a:ahLst/>
            <a:cxnLst>
              <a:cxn ang="0">
                <a:pos x="821" y="0"/>
              </a:cxn>
              <a:cxn ang="0">
                <a:pos x="679" y="13"/>
              </a:cxn>
              <a:cxn ang="0">
                <a:pos x="541" y="54"/>
              </a:cxn>
              <a:cxn ang="0">
                <a:pos x="411" y="118"/>
              </a:cxn>
              <a:cxn ang="0">
                <a:pos x="294" y="205"/>
              </a:cxn>
              <a:cxn ang="0">
                <a:pos x="193" y="313"/>
              </a:cxn>
              <a:cxn ang="0">
                <a:pos x="110" y="438"/>
              </a:cxn>
              <a:cxn ang="0">
                <a:pos x="50" y="576"/>
              </a:cxn>
              <a:cxn ang="0">
                <a:pos x="13" y="724"/>
              </a:cxn>
              <a:cxn ang="0">
                <a:pos x="0" y="876"/>
              </a:cxn>
              <a:cxn ang="0">
                <a:pos x="13" y="1029"/>
              </a:cxn>
              <a:cxn ang="0">
                <a:pos x="50" y="1175"/>
              </a:cxn>
              <a:cxn ang="0">
                <a:pos x="110" y="1314"/>
              </a:cxn>
              <a:cxn ang="0">
                <a:pos x="193" y="1439"/>
              </a:cxn>
              <a:cxn ang="0">
                <a:pos x="294" y="1547"/>
              </a:cxn>
              <a:cxn ang="0">
                <a:pos x="411" y="1635"/>
              </a:cxn>
              <a:cxn ang="0">
                <a:pos x="541" y="1699"/>
              </a:cxn>
              <a:cxn ang="0">
                <a:pos x="679" y="1739"/>
              </a:cxn>
              <a:cxn ang="0">
                <a:pos x="821" y="1752"/>
              </a:cxn>
            </a:cxnLst>
            <a:rect l="0" t="0" r="r" b="b"/>
            <a:pathLst>
              <a:path w="821" h="1752">
                <a:moveTo>
                  <a:pt x="821" y="0"/>
                </a:moveTo>
                <a:lnTo>
                  <a:pt x="679" y="13"/>
                </a:lnTo>
                <a:lnTo>
                  <a:pt x="541" y="54"/>
                </a:lnTo>
                <a:lnTo>
                  <a:pt x="411" y="118"/>
                </a:lnTo>
                <a:lnTo>
                  <a:pt x="294" y="205"/>
                </a:lnTo>
                <a:lnTo>
                  <a:pt x="193" y="313"/>
                </a:lnTo>
                <a:lnTo>
                  <a:pt x="110" y="438"/>
                </a:lnTo>
                <a:lnTo>
                  <a:pt x="50" y="576"/>
                </a:lnTo>
                <a:lnTo>
                  <a:pt x="13" y="724"/>
                </a:lnTo>
                <a:lnTo>
                  <a:pt x="0" y="876"/>
                </a:lnTo>
                <a:lnTo>
                  <a:pt x="13" y="1029"/>
                </a:lnTo>
                <a:lnTo>
                  <a:pt x="50" y="1175"/>
                </a:lnTo>
                <a:lnTo>
                  <a:pt x="110" y="1314"/>
                </a:lnTo>
                <a:lnTo>
                  <a:pt x="193" y="1439"/>
                </a:lnTo>
                <a:lnTo>
                  <a:pt x="294" y="1547"/>
                </a:lnTo>
                <a:lnTo>
                  <a:pt x="411" y="1635"/>
                </a:lnTo>
                <a:lnTo>
                  <a:pt x="541" y="1699"/>
                </a:lnTo>
                <a:lnTo>
                  <a:pt x="679" y="1739"/>
                </a:lnTo>
                <a:lnTo>
                  <a:pt x="821" y="1752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5147196" y="2853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JOHN  WEST </a:t>
            </a:r>
            <a:endParaRPr lang="en-GB" dirty="0"/>
          </a:p>
        </p:txBody>
      </p:sp>
      <p:sp>
        <p:nvSpPr>
          <p:cNvPr id="104" name="TextBox 103"/>
          <p:cNvSpPr txBox="1"/>
          <p:nvPr/>
        </p:nvSpPr>
        <p:spPr>
          <a:xfrm>
            <a:off x="1991544" y="39469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pic>
        <p:nvPicPr>
          <p:cNvPr id="105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4437112"/>
            <a:ext cx="186644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7" name="Freeform 49"/>
          <p:cNvSpPr>
            <a:spLocks/>
          </p:cNvSpPr>
          <p:nvPr/>
        </p:nvSpPr>
        <p:spPr bwMode="auto">
          <a:xfrm>
            <a:off x="8026401" y="2847976"/>
            <a:ext cx="74613" cy="3175"/>
          </a:xfrm>
          <a:custGeom>
            <a:avLst/>
            <a:gdLst/>
            <a:ahLst/>
            <a:cxnLst>
              <a:cxn ang="0">
                <a:pos x="143" y="6"/>
              </a:cxn>
              <a:cxn ang="0">
                <a:pos x="71" y="0"/>
              </a:cxn>
              <a:cxn ang="0">
                <a:pos x="0" y="6"/>
              </a:cxn>
            </a:cxnLst>
            <a:rect l="0" t="0" r="r" b="b"/>
            <a:pathLst>
              <a:path w="143" h="6">
                <a:moveTo>
                  <a:pt x="143" y="6"/>
                </a:moveTo>
                <a:lnTo>
                  <a:pt x="71" y="0"/>
                </a:lnTo>
                <a:lnTo>
                  <a:pt x="0" y="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0" name="Freeform 52"/>
          <p:cNvSpPr>
            <a:spLocks/>
          </p:cNvSpPr>
          <p:nvPr/>
        </p:nvSpPr>
        <p:spPr bwMode="auto">
          <a:xfrm>
            <a:off x="8026401" y="2608264"/>
            <a:ext cx="74613" cy="3175"/>
          </a:xfrm>
          <a:custGeom>
            <a:avLst/>
            <a:gdLst/>
            <a:ahLst/>
            <a:cxnLst>
              <a:cxn ang="0">
                <a:pos x="143" y="5"/>
              </a:cxn>
              <a:cxn ang="0">
                <a:pos x="71" y="0"/>
              </a:cxn>
              <a:cxn ang="0">
                <a:pos x="0" y="5"/>
              </a:cxn>
            </a:cxnLst>
            <a:rect l="0" t="0" r="r" b="b"/>
            <a:pathLst>
              <a:path w="143" h="5">
                <a:moveTo>
                  <a:pt x="143" y="5"/>
                </a:moveTo>
                <a:lnTo>
                  <a:pt x="71" y="0"/>
                </a:lnTo>
                <a:lnTo>
                  <a:pt x="0" y="5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1" name="Freeform 53"/>
          <p:cNvSpPr>
            <a:spLocks/>
          </p:cNvSpPr>
          <p:nvPr/>
        </p:nvSpPr>
        <p:spPr bwMode="auto">
          <a:xfrm>
            <a:off x="8026401" y="2368551"/>
            <a:ext cx="74613" cy="3175"/>
          </a:xfrm>
          <a:custGeom>
            <a:avLst/>
            <a:gdLst/>
            <a:ahLst/>
            <a:cxnLst>
              <a:cxn ang="0">
                <a:pos x="143" y="7"/>
              </a:cxn>
              <a:cxn ang="0">
                <a:pos x="71" y="0"/>
              </a:cxn>
              <a:cxn ang="0">
                <a:pos x="0" y="7"/>
              </a:cxn>
            </a:cxnLst>
            <a:rect l="0" t="0" r="r" b="b"/>
            <a:pathLst>
              <a:path w="143" h="7">
                <a:moveTo>
                  <a:pt x="143" y="7"/>
                </a:moveTo>
                <a:lnTo>
                  <a:pt x="71" y="0"/>
                </a:lnTo>
                <a:lnTo>
                  <a:pt x="0" y="7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2" name="Freeform 54"/>
          <p:cNvSpPr>
            <a:spLocks/>
          </p:cNvSpPr>
          <p:nvPr/>
        </p:nvSpPr>
        <p:spPr bwMode="auto">
          <a:xfrm>
            <a:off x="8026401" y="2128839"/>
            <a:ext cx="74613" cy="3175"/>
          </a:xfrm>
          <a:custGeom>
            <a:avLst/>
            <a:gdLst/>
            <a:ahLst/>
            <a:cxnLst>
              <a:cxn ang="0">
                <a:pos x="143" y="7"/>
              </a:cxn>
              <a:cxn ang="0">
                <a:pos x="71" y="0"/>
              </a:cxn>
              <a:cxn ang="0">
                <a:pos x="0" y="7"/>
              </a:cxn>
            </a:cxnLst>
            <a:rect l="0" t="0" r="r" b="b"/>
            <a:pathLst>
              <a:path w="143" h="7">
                <a:moveTo>
                  <a:pt x="143" y="7"/>
                </a:moveTo>
                <a:lnTo>
                  <a:pt x="71" y="0"/>
                </a:lnTo>
                <a:lnTo>
                  <a:pt x="0" y="7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3" name="Freeform 55"/>
          <p:cNvSpPr>
            <a:spLocks/>
          </p:cNvSpPr>
          <p:nvPr/>
        </p:nvSpPr>
        <p:spPr bwMode="auto">
          <a:xfrm>
            <a:off x="8026401" y="1889126"/>
            <a:ext cx="74613" cy="3175"/>
          </a:xfrm>
          <a:custGeom>
            <a:avLst/>
            <a:gdLst/>
            <a:ahLst/>
            <a:cxnLst>
              <a:cxn ang="0">
                <a:pos x="143" y="6"/>
              </a:cxn>
              <a:cxn ang="0">
                <a:pos x="71" y="0"/>
              </a:cxn>
              <a:cxn ang="0">
                <a:pos x="0" y="6"/>
              </a:cxn>
            </a:cxnLst>
            <a:rect l="0" t="0" r="r" b="b"/>
            <a:pathLst>
              <a:path w="143" h="6">
                <a:moveTo>
                  <a:pt x="143" y="6"/>
                </a:moveTo>
                <a:lnTo>
                  <a:pt x="71" y="0"/>
                </a:lnTo>
                <a:lnTo>
                  <a:pt x="0" y="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4" name="Freeform 56"/>
          <p:cNvSpPr>
            <a:spLocks/>
          </p:cNvSpPr>
          <p:nvPr/>
        </p:nvSpPr>
        <p:spPr bwMode="auto">
          <a:xfrm>
            <a:off x="8026401" y="1649414"/>
            <a:ext cx="74613" cy="3175"/>
          </a:xfrm>
          <a:custGeom>
            <a:avLst/>
            <a:gdLst/>
            <a:ahLst/>
            <a:cxnLst>
              <a:cxn ang="0">
                <a:pos x="143" y="6"/>
              </a:cxn>
              <a:cxn ang="0">
                <a:pos x="71" y="0"/>
              </a:cxn>
              <a:cxn ang="0">
                <a:pos x="0" y="6"/>
              </a:cxn>
            </a:cxnLst>
            <a:rect l="0" t="0" r="r" b="b"/>
            <a:pathLst>
              <a:path w="143" h="6">
                <a:moveTo>
                  <a:pt x="143" y="6"/>
                </a:moveTo>
                <a:lnTo>
                  <a:pt x="71" y="0"/>
                </a:lnTo>
                <a:lnTo>
                  <a:pt x="0" y="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8" name="Freeform 60"/>
          <p:cNvSpPr>
            <a:spLocks/>
          </p:cNvSpPr>
          <p:nvPr/>
        </p:nvSpPr>
        <p:spPr bwMode="auto">
          <a:xfrm>
            <a:off x="8026401" y="4483101"/>
            <a:ext cx="7461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1" y="6"/>
              </a:cxn>
              <a:cxn ang="0">
                <a:pos x="143" y="0"/>
              </a:cxn>
            </a:cxnLst>
            <a:rect l="0" t="0" r="r" b="b"/>
            <a:pathLst>
              <a:path w="143" h="6">
                <a:moveTo>
                  <a:pt x="0" y="0"/>
                </a:moveTo>
                <a:lnTo>
                  <a:pt x="71" y="6"/>
                </a:lnTo>
                <a:lnTo>
                  <a:pt x="143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1" name="Freeform 63"/>
          <p:cNvSpPr>
            <a:spLocks/>
          </p:cNvSpPr>
          <p:nvPr/>
        </p:nvSpPr>
        <p:spPr bwMode="auto">
          <a:xfrm>
            <a:off x="8026401" y="4722814"/>
            <a:ext cx="7461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1" y="7"/>
              </a:cxn>
              <a:cxn ang="0">
                <a:pos x="143" y="0"/>
              </a:cxn>
            </a:cxnLst>
            <a:rect l="0" t="0" r="r" b="b"/>
            <a:pathLst>
              <a:path w="143" h="7">
                <a:moveTo>
                  <a:pt x="0" y="0"/>
                </a:moveTo>
                <a:lnTo>
                  <a:pt x="71" y="7"/>
                </a:lnTo>
                <a:lnTo>
                  <a:pt x="143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2" name="Freeform 64"/>
          <p:cNvSpPr>
            <a:spLocks/>
          </p:cNvSpPr>
          <p:nvPr/>
        </p:nvSpPr>
        <p:spPr bwMode="auto">
          <a:xfrm>
            <a:off x="8026401" y="4962526"/>
            <a:ext cx="7461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1" y="7"/>
              </a:cxn>
              <a:cxn ang="0">
                <a:pos x="143" y="0"/>
              </a:cxn>
            </a:cxnLst>
            <a:rect l="0" t="0" r="r" b="b"/>
            <a:pathLst>
              <a:path w="143" h="7">
                <a:moveTo>
                  <a:pt x="0" y="0"/>
                </a:moveTo>
                <a:lnTo>
                  <a:pt x="71" y="7"/>
                </a:lnTo>
                <a:lnTo>
                  <a:pt x="143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3" name="Freeform 65"/>
          <p:cNvSpPr>
            <a:spLocks/>
          </p:cNvSpPr>
          <p:nvPr/>
        </p:nvSpPr>
        <p:spPr bwMode="auto">
          <a:xfrm>
            <a:off x="8026401" y="5202239"/>
            <a:ext cx="7461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1" y="7"/>
              </a:cxn>
              <a:cxn ang="0">
                <a:pos x="143" y="0"/>
              </a:cxn>
            </a:cxnLst>
            <a:rect l="0" t="0" r="r" b="b"/>
            <a:pathLst>
              <a:path w="143" h="7">
                <a:moveTo>
                  <a:pt x="0" y="0"/>
                </a:moveTo>
                <a:lnTo>
                  <a:pt x="71" y="7"/>
                </a:lnTo>
                <a:lnTo>
                  <a:pt x="143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4" name="Freeform 66"/>
          <p:cNvSpPr>
            <a:spLocks/>
          </p:cNvSpPr>
          <p:nvPr/>
        </p:nvSpPr>
        <p:spPr bwMode="auto">
          <a:xfrm>
            <a:off x="8026401" y="5441951"/>
            <a:ext cx="7461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1" y="5"/>
              </a:cxn>
              <a:cxn ang="0">
                <a:pos x="143" y="0"/>
              </a:cxn>
            </a:cxnLst>
            <a:rect l="0" t="0" r="r" b="b"/>
            <a:pathLst>
              <a:path w="143" h="5">
                <a:moveTo>
                  <a:pt x="0" y="0"/>
                </a:moveTo>
                <a:lnTo>
                  <a:pt x="71" y="5"/>
                </a:lnTo>
                <a:lnTo>
                  <a:pt x="143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5" name="Freeform 67"/>
          <p:cNvSpPr>
            <a:spLocks/>
          </p:cNvSpPr>
          <p:nvPr/>
        </p:nvSpPr>
        <p:spPr bwMode="auto">
          <a:xfrm>
            <a:off x="8026401" y="5681664"/>
            <a:ext cx="7461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1" y="6"/>
              </a:cxn>
              <a:cxn ang="0">
                <a:pos x="143" y="0"/>
              </a:cxn>
            </a:cxnLst>
            <a:rect l="0" t="0" r="r" b="b"/>
            <a:pathLst>
              <a:path w="143" h="6">
                <a:moveTo>
                  <a:pt x="0" y="0"/>
                </a:moveTo>
                <a:lnTo>
                  <a:pt x="71" y="6"/>
                </a:lnTo>
                <a:lnTo>
                  <a:pt x="143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TextBox 108"/>
          <p:cNvSpPr txBox="1"/>
          <p:nvPr/>
        </p:nvSpPr>
        <p:spPr>
          <a:xfrm>
            <a:off x="1799903" y="608682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120</a:t>
            </a:r>
          </a:p>
          <a:p>
            <a:r>
              <a:rPr lang="en-GB" sz="1400" b="1" dirty="0"/>
              <a:t>In 112</a:t>
            </a:r>
            <a:endParaRPr lang="en-GB" sz="1400" b="1" dirty="0"/>
          </a:p>
        </p:txBody>
      </p:sp>
      <p:sp>
        <p:nvSpPr>
          <p:cNvPr id="110" name="Oval 109"/>
          <p:cNvSpPr/>
          <p:nvPr/>
        </p:nvSpPr>
        <p:spPr>
          <a:xfrm>
            <a:off x="4100985" y="3369693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TextBox 110"/>
          <p:cNvSpPr txBox="1"/>
          <p:nvPr/>
        </p:nvSpPr>
        <p:spPr>
          <a:xfrm>
            <a:off x="1775520" y="764705"/>
            <a:ext cx="439248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/>
              <a:t>A pictorial view of a prism, which is based on the Herring Fillets box  is shown below. </a:t>
            </a:r>
          </a:p>
          <a:p>
            <a:pPr marL="228600" indent="-228600">
              <a:buAutoNum type="alphaLcParenBoth"/>
            </a:pPr>
            <a:r>
              <a:rPr lang="en-IE" sz="1000" dirty="0"/>
              <a:t>Draw an elevation of the prism looking in the direction of the arrow A. </a:t>
            </a:r>
          </a:p>
          <a:p>
            <a:pPr marL="228600" indent="-228600">
              <a:buAutoNum type="alphaLcParenBoth"/>
            </a:pPr>
            <a:r>
              <a:rPr lang="en-IE" sz="1000" dirty="0"/>
              <a:t>Draw a plan looking in the direction of the arrow B, projected from the elevation. </a:t>
            </a:r>
          </a:p>
          <a:p>
            <a:pPr marL="228600" indent="-228600">
              <a:buAutoNum type="alphaLcParenBoth"/>
            </a:pPr>
            <a:r>
              <a:rPr lang="en-IE" sz="1000" dirty="0"/>
              <a:t>Draw a surface development of the prism. </a:t>
            </a:r>
            <a:endParaRPr lang="en-IE" sz="1050" dirty="0"/>
          </a:p>
        </p:txBody>
      </p:sp>
      <p:sp>
        <p:nvSpPr>
          <p:cNvPr id="112" name="TextBox 111"/>
          <p:cNvSpPr txBox="1"/>
          <p:nvPr/>
        </p:nvSpPr>
        <p:spPr>
          <a:xfrm>
            <a:off x="6096000" y="609329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155</a:t>
            </a:r>
          </a:p>
          <a:p>
            <a:r>
              <a:rPr lang="en-GB" sz="1400" b="1" dirty="0"/>
              <a:t>In 260</a:t>
            </a:r>
            <a:endParaRPr lang="en-GB" sz="1400" b="1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3414812" y="2976315"/>
            <a:ext cx="315972" cy="900000"/>
            <a:chOff x="583620" y="2485276"/>
            <a:chExt cx="315972" cy="920832"/>
          </a:xfrm>
        </p:grpSpPr>
        <p:cxnSp>
          <p:nvCxnSpPr>
            <p:cNvPr id="114" name="Straight Arrow Connector 113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3287688" y="328498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40</a:t>
            </a:r>
            <a:endParaRPr lang="en-GB" sz="1000" b="1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3734977" y="4005075"/>
            <a:ext cx="415669" cy="287987"/>
            <a:chOff x="1295033" y="4515686"/>
            <a:chExt cx="1946915" cy="201599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>
          <a:xfrm>
            <a:off x="3791744" y="3933057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20</a:t>
            </a:r>
            <a:endParaRPr lang="en-GB" sz="1000" b="1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4163690" y="4005065"/>
            <a:ext cx="1068215" cy="287987"/>
            <a:chOff x="1295033" y="4515686"/>
            <a:chExt cx="1946915" cy="201599"/>
          </a:xfrm>
        </p:grpSpPr>
        <p:cxnSp>
          <p:nvCxnSpPr>
            <p:cNvPr id="124" name="Straight Arrow Connector 123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/>
          <p:cNvCxnSpPr/>
          <p:nvPr/>
        </p:nvCxnSpPr>
        <p:spPr>
          <a:xfrm rot="5400000" flipH="1" flipV="1">
            <a:off x="5101738" y="4154282"/>
            <a:ext cx="287987" cy="22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5236160" y="4199770"/>
            <a:ext cx="415093" cy="226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 flipH="1" flipV="1">
            <a:off x="5512483" y="4175490"/>
            <a:ext cx="287987" cy="22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518174" y="397966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50</a:t>
            </a:r>
            <a:endParaRPr lang="en-GB" sz="10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303912" y="397486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20</a:t>
            </a:r>
            <a:endParaRPr lang="en-GB" sz="10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3450754" y="2219723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15</a:t>
            </a:r>
            <a:endParaRPr lang="en-GB" sz="1000" b="1" dirty="0"/>
          </a:p>
        </p:txBody>
      </p:sp>
      <p:sp>
        <p:nvSpPr>
          <p:cNvPr id="132" name="Line 27"/>
          <p:cNvSpPr>
            <a:spLocks noChangeShapeType="1"/>
          </p:cNvSpPr>
          <p:nvPr/>
        </p:nvSpPr>
        <p:spPr bwMode="auto">
          <a:xfrm flipV="1">
            <a:off x="2866752" y="2154065"/>
            <a:ext cx="1588" cy="347663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8" name="Group 147"/>
          <p:cNvGrpSpPr/>
          <p:nvPr/>
        </p:nvGrpSpPr>
        <p:grpSpPr>
          <a:xfrm>
            <a:off x="3529113" y="2761877"/>
            <a:ext cx="949371" cy="1306643"/>
            <a:chOff x="2005112" y="2761876"/>
            <a:chExt cx="949371" cy="1306643"/>
          </a:xfrm>
        </p:grpSpPr>
        <p:sp>
          <p:nvSpPr>
            <p:cNvPr id="141" name="TextBox 140"/>
            <p:cNvSpPr txBox="1"/>
            <p:nvPr/>
          </p:nvSpPr>
          <p:spPr>
            <a:xfrm>
              <a:off x="2522435" y="2761876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FF0000"/>
                  </a:solidFill>
                </a:rPr>
                <a:t>12</a:t>
              </a:r>
              <a:endParaRPr lang="en-GB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195736" y="2813700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FF0000"/>
                  </a:solidFill>
                </a:rPr>
                <a:t>11</a:t>
              </a:r>
              <a:endParaRPr lang="en-GB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051720" y="3023374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FF0000"/>
                  </a:solidFill>
                </a:rPr>
                <a:t>10</a:t>
              </a:r>
              <a:endParaRPr lang="en-GB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005112" y="3239398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FF0000"/>
                  </a:solidFill>
                </a:rPr>
                <a:t>9</a:t>
              </a:r>
              <a:endParaRPr lang="en-GB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076103" y="3549655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FF0000"/>
                  </a:solidFill>
                </a:rPr>
                <a:t>8</a:t>
              </a:r>
              <a:endParaRPr lang="en-GB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247553" y="3764662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FF0000"/>
                  </a:solidFill>
                </a:rPr>
                <a:t>7</a:t>
              </a:r>
              <a:endParaRPr lang="en-GB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518693" y="3837687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FF0000"/>
                  </a:solidFill>
                </a:rPr>
                <a:t>6</a:t>
              </a:r>
              <a:endParaRPr lang="en-GB" sz="9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96" name="Freeform 48"/>
          <p:cNvSpPr>
            <a:spLocks/>
          </p:cNvSpPr>
          <p:nvPr/>
        </p:nvSpPr>
        <p:spPr bwMode="auto">
          <a:xfrm>
            <a:off x="3943350" y="2979739"/>
            <a:ext cx="25400" cy="10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103"/>
              </a:cxn>
              <a:cxn ang="0">
                <a:pos x="49" y="199"/>
              </a:cxn>
            </a:cxnLst>
            <a:rect l="0" t="0" r="r" b="b"/>
            <a:pathLst>
              <a:path w="49" h="199">
                <a:moveTo>
                  <a:pt x="0" y="0"/>
                </a:moveTo>
                <a:lnTo>
                  <a:pt x="14" y="103"/>
                </a:lnTo>
                <a:lnTo>
                  <a:pt x="49" y="199"/>
                </a:lnTo>
              </a:path>
            </a:pathLst>
          </a:custGeom>
          <a:noFill/>
          <a:ln w="19050">
            <a:solidFill>
              <a:srgbClr val="F01CA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7231442" y="4196782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0" name="Group 149"/>
          <p:cNvGrpSpPr/>
          <p:nvPr/>
        </p:nvGrpSpPr>
        <p:grpSpPr>
          <a:xfrm>
            <a:off x="6295132" y="3088010"/>
            <a:ext cx="315972" cy="1152000"/>
            <a:chOff x="583620" y="2485276"/>
            <a:chExt cx="315972" cy="920832"/>
          </a:xfrm>
        </p:grpSpPr>
        <p:cxnSp>
          <p:nvCxnSpPr>
            <p:cNvPr id="151" name="Straight Arrow Connector 150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6241615" y="3501009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5</a:t>
            </a:r>
            <a:r>
              <a:rPr lang="en-GB" sz="1000" b="1" dirty="0"/>
              <a:t>0</a:t>
            </a:r>
            <a:endParaRPr lang="en-GB" sz="1000" b="1" dirty="0"/>
          </a:p>
        </p:txBody>
      </p:sp>
      <p:cxnSp>
        <p:nvCxnSpPr>
          <p:cNvPr id="163" name="Straight Arrow Connector 162"/>
          <p:cNvCxnSpPr/>
          <p:nvPr/>
        </p:nvCxnSpPr>
        <p:spPr>
          <a:xfrm>
            <a:off x="7743236" y="4017887"/>
            <a:ext cx="311266" cy="1588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7752184" y="3789041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15</a:t>
            </a:r>
            <a:endParaRPr lang="en-GB" sz="1000" b="1" dirty="0"/>
          </a:p>
        </p:txBody>
      </p:sp>
      <p:sp>
        <p:nvSpPr>
          <p:cNvPr id="167" name="Oval 166"/>
          <p:cNvSpPr/>
          <p:nvPr/>
        </p:nvSpPr>
        <p:spPr>
          <a:xfrm>
            <a:off x="4132732" y="2924944"/>
            <a:ext cx="87044" cy="870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8" name="Straight Arrow Connector 167"/>
          <p:cNvCxnSpPr/>
          <p:nvPr/>
        </p:nvCxnSpPr>
        <p:spPr>
          <a:xfrm flipV="1">
            <a:off x="3935760" y="2895775"/>
            <a:ext cx="216024" cy="55136"/>
          </a:xfrm>
          <a:prstGeom prst="straightConnector1">
            <a:avLst/>
          </a:prstGeom>
          <a:ln w="19050">
            <a:solidFill>
              <a:srgbClr val="33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val 170"/>
          <p:cNvSpPr/>
          <p:nvPr/>
        </p:nvSpPr>
        <p:spPr>
          <a:xfrm>
            <a:off x="8017833" y="3053534"/>
            <a:ext cx="87044" cy="870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2" name="Straight Arrow Connector 171"/>
          <p:cNvCxnSpPr/>
          <p:nvPr/>
        </p:nvCxnSpPr>
        <p:spPr>
          <a:xfrm rot="5400000" flipH="1" flipV="1">
            <a:off x="7895911" y="2963329"/>
            <a:ext cx="216024" cy="1588"/>
          </a:xfrm>
          <a:prstGeom prst="straightConnector1">
            <a:avLst/>
          </a:prstGeom>
          <a:ln w="19050">
            <a:solidFill>
              <a:srgbClr val="33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8021166" y="153139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FF0000"/>
                </a:solidFill>
              </a:rPr>
              <a:t>6</a:t>
            </a:r>
            <a:endParaRPr lang="en-GB" sz="900" b="1" dirty="0">
              <a:solidFill>
                <a:srgbClr val="FF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8028311" y="1772294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FF0000"/>
                </a:solidFill>
              </a:rPr>
              <a:t>7</a:t>
            </a:r>
            <a:endParaRPr lang="en-GB" sz="900" b="1" dirty="0">
              <a:solidFill>
                <a:srgbClr val="FF0000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030692" y="2010269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FF0000"/>
                </a:solidFill>
              </a:rPr>
              <a:t>8</a:t>
            </a:r>
            <a:endParaRPr lang="en-GB" sz="900" b="1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8028311" y="2247200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FF0000"/>
                </a:solidFill>
              </a:rPr>
              <a:t>9</a:t>
            </a:r>
            <a:endParaRPr lang="en-GB" sz="900" b="1" dirty="0">
              <a:solidFill>
                <a:srgbClr val="FF0000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8018787" y="249289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FF0000"/>
                </a:solidFill>
              </a:rPr>
              <a:t>10</a:t>
            </a:r>
            <a:endParaRPr lang="en-GB" sz="900" b="1" dirty="0">
              <a:solidFill>
                <a:srgbClr val="FF0000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8018787" y="2729827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FF0000"/>
                </a:solidFill>
              </a:rPr>
              <a:t>11</a:t>
            </a:r>
            <a:endParaRPr lang="en-GB" sz="900" b="1" dirty="0">
              <a:solidFill>
                <a:srgbClr val="FF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8021168" y="2936849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rgbClr val="FF0000"/>
                </a:solidFill>
              </a:rPr>
              <a:t>12</a:t>
            </a:r>
            <a:endParaRPr lang="en-GB" sz="900" b="1" dirty="0">
              <a:solidFill>
                <a:srgbClr val="FF0000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 rot="5400000">
            <a:off x="6837144" y="2265605"/>
            <a:ext cx="928952" cy="1239989"/>
            <a:chOff x="2031299" y="2761876"/>
            <a:chExt cx="928952" cy="1239989"/>
          </a:xfrm>
        </p:grpSpPr>
        <p:sp>
          <p:nvSpPr>
            <p:cNvPr id="183" name="TextBox 182"/>
            <p:cNvSpPr txBox="1"/>
            <p:nvPr/>
          </p:nvSpPr>
          <p:spPr>
            <a:xfrm>
              <a:off x="2522435" y="2761876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FF0000"/>
                  </a:solidFill>
                </a:rPr>
                <a:t>12</a:t>
              </a:r>
              <a:endParaRPr lang="en-GB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276690" y="2813700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FF0000"/>
                  </a:solidFill>
                </a:rPr>
                <a:t>11</a:t>
              </a:r>
              <a:endParaRPr lang="en-GB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2073149" y="3006707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FF0000"/>
                  </a:solidFill>
                </a:rPr>
                <a:t>10</a:t>
              </a:r>
              <a:endParaRPr lang="en-GB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2031299" y="3265594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FF0000"/>
                  </a:solidFill>
                </a:rPr>
                <a:t>9</a:t>
              </a:r>
              <a:endParaRPr lang="en-GB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111814" y="3518707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FF0000"/>
                  </a:solidFill>
                </a:rPr>
                <a:t>8</a:t>
              </a:r>
              <a:endParaRPr lang="en-GB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297550" y="3697999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FF0000"/>
                  </a:solidFill>
                </a:rPr>
                <a:t>7</a:t>
              </a:r>
              <a:endParaRPr lang="en-GB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528203" y="3771033"/>
              <a:ext cx="432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FF0000"/>
                  </a:solidFill>
                </a:rPr>
                <a:t>6</a:t>
              </a:r>
              <a:endParaRPr lang="en-GB" sz="9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2" cstate="print"/>
          <a:srcRect l="59459" t="27232" r="4054" b="6200"/>
          <a:stretch>
            <a:fillRect/>
          </a:stretch>
        </p:blipFill>
        <p:spPr bwMode="auto">
          <a:xfrm>
            <a:off x="5899152" y="1231925"/>
            <a:ext cx="441867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" name="Oval 189"/>
          <p:cNvSpPr/>
          <p:nvPr/>
        </p:nvSpPr>
        <p:spPr>
          <a:xfrm>
            <a:off x="7614342" y="3276477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9244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3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3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3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3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3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3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3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3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3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3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3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3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3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3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3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3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3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3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30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30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30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30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30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30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30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30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3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3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3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3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3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3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3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3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4" dur="3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3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30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30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30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30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3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3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30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30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3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3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3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0" dur="3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3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3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0" dur="3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5" dur="3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0" dur="3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5" dur="3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0" dur="3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5" dur="3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3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3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3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3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3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3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3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3" dur="3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30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30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8" dur="30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3" dur="30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3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3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30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30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3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30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8" dur="30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3" dur="30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8" dur="30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6" grpId="0" animBg="1"/>
      <p:bldP spid="2135" grpId="0" animBg="1"/>
      <p:bldP spid="2066" grpId="0" animBg="1"/>
      <p:bldP spid="2053" grpId="0" animBg="1"/>
      <p:bldP spid="2054" grpId="0" animBg="1"/>
      <p:bldP spid="2055" grpId="0" animBg="1"/>
      <p:bldP spid="2056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  <p:bldP spid="2078" grpId="0" animBg="1"/>
      <p:bldP spid="2079" grpId="0" animBg="1"/>
      <p:bldP spid="2080" grpId="0" animBg="1"/>
      <p:bldP spid="2081" grpId="0" animBg="1"/>
      <p:bldP spid="2082" grpId="0" animBg="1"/>
      <p:bldP spid="2083" grpId="0" animBg="1"/>
      <p:bldP spid="2084" grpId="0" animBg="1"/>
      <p:bldP spid="2085" grpId="0" animBg="1"/>
      <p:bldP spid="2086" grpId="0" animBg="1"/>
      <p:bldP spid="2087" grpId="0" animBg="1"/>
      <p:bldP spid="2088" grpId="0" animBg="1"/>
      <p:bldP spid="2089" grpId="0" animBg="1"/>
      <p:bldP spid="2090" grpId="0" animBg="1"/>
      <p:bldP spid="2091" grpId="0" animBg="1"/>
      <p:bldP spid="2092" grpId="0" animBg="1"/>
      <p:bldP spid="2093" grpId="0" animBg="1"/>
      <p:bldP spid="2094" grpId="0" animBg="1"/>
      <p:bldP spid="2095" grpId="0" animBg="1"/>
      <p:bldP spid="2098" grpId="0" animBg="1"/>
      <p:bldP spid="2099" grpId="0" animBg="1"/>
      <p:bldP spid="2105" grpId="0" animBg="1"/>
      <p:bldP spid="2106" grpId="0" animBg="1"/>
      <p:bldP spid="2107" grpId="0" animBg="1"/>
      <p:bldP spid="2109" grpId="0" animBg="1"/>
      <p:bldP spid="2110" grpId="0" animBg="1"/>
      <p:bldP spid="2116" grpId="0" animBg="1"/>
      <p:bldP spid="2117" grpId="0" animBg="1"/>
      <p:bldP spid="2118" grpId="0" animBg="1"/>
      <p:bldP spid="2119" grpId="0" animBg="1"/>
      <p:bldP spid="2120" grpId="0" animBg="1"/>
      <p:bldP spid="2121" grpId="0" animBg="1"/>
      <p:bldP spid="2122" grpId="0" animBg="1"/>
      <p:bldP spid="2123" grpId="0" animBg="1"/>
      <p:bldP spid="2124" grpId="0" animBg="1"/>
      <p:bldP spid="2125" grpId="0" animBg="1"/>
      <p:bldP spid="2126" grpId="0" animBg="1"/>
      <p:bldP spid="2127" grpId="0" animBg="1"/>
      <p:bldP spid="2128" grpId="0" animBg="1"/>
      <p:bldP spid="2129" grpId="0" animBg="1"/>
      <p:bldP spid="2130" grpId="0" animBg="1"/>
      <p:bldP spid="2131" grpId="0" animBg="1"/>
      <p:bldP spid="2132" grpId="0" animBg="1"/>
      <p:bldP spid="2133" grpId="0" animBg="1"/>
      <p:bldP spid="2134" grpId="0" animBg="1"/>
      <p:bldP spid="2057" grpId="0" animBg="1"/>
      <p:bldP spid="2097" grpId="0" animBg="1"/>
      <p:bldP spid="2100" grpId="0" animBg="1"/>
      <p:bldP spid="2101" grpId="0" animBg="1"/>
      <p:bldP spid="2102" grpId="0" animBg="1"/>
      <p:bldP spid="2103" grpId="0" animBg="1"/>
      <p:bldP spid="2104" grpId="0" animBg="1"/>
      <p:bldP spid="2108" grpId="0" animBg="1"/>
      <p:bldP spid="2111" grpId="0" animBg="1"/>
      <p:bldP spid="2112" grpId="0" animBg="1"/>
      <p:bldP spid="2113" grpId="0" animBg="1"/>
      <p:bldP spid="2114" grpId="0" animBg="1"/>
      <p:bldP spid="2115" grpId="0" animBg="1"/>
      <p:bldP spid="109" grpId="0"/>
      <p:bldP spid="110" grpId="0" animBg="1"/>
      <p:bldP spid="111" grpId="0"/>
      <p:bldP spid="112" grpId="0"/>
      <p:bldP spid="117" grpId="0"/>
      <p:bldP spid="122" grpId="0"/>
      <p:bldP spid="129" grpId="0"/>
      <p:bldP spid="130" grpId="0"/>
      <p:bldP spid="131" grpId="0"/>
      <p:bldP spid="132" grpId="0" animBg="1"/>
      <p:bldP spid="2096" grpId="0" animBg="1"/>
      <p:bldP spid="149" grpId="0" animBg="1"/>
      <p:bldP spid="154" grpId="0"/>
      <p:bldP spid="165" grpId="0"/>
      <p:bldP spid="167" grpId="0" animBg="1"/>
      <p:bldP spid="171" grpId="0" animBg="1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90" grpId="0" animBg="1"/>
      <p:bldP spid="19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reeform 172"/>
          <p:cNvSpPr/>
          <p:nvPr/>
        </p:nvSpPr>
        <p:spPr>
          <a:xfrm>
            <a:off x="6587357" y="2052341"/>
            <a:ext cx="661987" cy="1800225"/>
          </a:xfrm>
          <a:custGeom>
            <a:avLst/>
            <a:gdLst>
              <a:gd name="connsiteX0" fmla="*/ 4762 w 661987"/>
              <a:gd name="connsiteY0" fmla="*/ 0 h 1800225"/>
              <a:gd name="connsiteX1" fmla="*/ 652462 w 661987"/>
              <a:gd name="connsiteY1" fmla="*/ 433387 h 1800225"/>
              <a:gd name="connsiteX2" fmla="*/ 661987 w 661987"/>
              <a:gd name="connsiteY2" fmla="*/ 1138237 h 1800225"/>
              <a:gd name="connsiteX3" fmla="*/ 638175 w 661987"/>
              <a:gd name="connsiteY3" fmla="*/ 1271587 h 1800225"/>
              <a:gd name="connsiteX4" fmla="*/ 623887 w 661987"/>
              <a:gd name="connsiteY4" fmla="*/ 1314450 h 1800225"/>
              <a:gd name="connsiteX5" fmla="*/ 609600 w 661987"/>
              <a:gd name="connsiteY5" fmla="*/ 1376362 h 1800225"/>
              <a:gd name="connsiteX6" fmla="*/ 561975 w 661987"/>
              <a:gd name="connsiteY6" fmla="*/ 1481137 h 1800225"/>
              <a:gd name="connsiteX7" fmla="*/ 466725 w 661987"/>
              <a:gd name="connsiteY7" fmla="*/ 1590675 h 1800225"/>
              <a:gd name="connsiteX8" fmla="*/ 352425 w 661987"/>
              <a:gd name="connsiteY8" fmla="*/ 1690687 h 1800225"/>
              <a:gd name="connsiteX9" fmla="*/ 257175 w 661987"/>
              <a:gd name="connsiteY9" fmla="*/ 1752600 h 1800225"/>
              <a:gd name="connsiteX10" fmla="*/ 138112 w 661987"/>
              <a:gd name="connsiteY10" fmla="*/ 1790700 h 1800225"/>
              <a:gd name="connsiteX11" fmla="*/ 0 w 661987"/>
              <a:gd name="connsiteY11" fmla="*/ 1800225 h 1800225"/>
              <a:gd name="connsiteX12" fmla="*/ 4762 w 661987"/>
              <a:gd name="connsiteY12" fmla="*/ 0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1987" h="1800225">
                <a:moveTo>
                  <a:pt x="4762" y="0"/>
                </a:moveTo>
                <a:lnTo>
                  <a:pt x="652462" y="433387"/>
                </a:lnTo>
                <a:lnTo>
                  <a:pt x="661987" y="1138237"/>
                </a:lnTo>
                <a:lnTo>
                  <a:pt x="638175" y="1271587"/>
                </a:lnTo>
                <a:lnTo>
                  <a:pt x="623887" y="1314450"/>
                </a:lnTo>
                <a:lnTo>
                  <a:pt x="609600" y="1376362"/>
                </a:lnTo>
                <a:lnTo>
                  <a:pt x="561975" y="1481137"/>
                </a:lnTo>
                <a:lnTo>
                  <a:pt x="466725" y="1590675"/>
                </a:lnTo>
                <a:lnTo>
                  <a:pt x="352425" y="1690687"/>
                </a:lnTo>
                <a:lnTo>
                  <a:pt x="257175" y="1752600"/>
                </a:lnTo>
                <a:lnTo>
                  <a:pt x="138112" y="1790700"/>
                </a:lnTo>
                <a:lnTo>
                  <a:pt x="0" y="1800225"/>
                </a:lnTo>
                <a:cubicBezTo>
                  <a:pt x="1587" y="1200150"/>
                  <a:pt x="3175" y="600075"/>
                  <a:pt x="476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0"/>
            <a:tileRect/>
          </a:gradFill>
          <a:ln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0800000" scaled="0"/>
              <a:tileRect/>
            </a:gradFill>
          </a:ln>
          <a:scene3d>
            <a:camera prst="orthographicFront">
              <a:rot lat="0" lon="1079998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Freeform 171"/>
          <p:cNvSpPr/>
          <p:nvPr/>
        </p:nvSpPr>
        <p:spPr>
          <a:xfrm>
            <a:off x="9241930" y="2026941"/>
            <a:ext cx="661987" cy="1800225"/>
          </a:xfrm>
          <a:custGeom>
            <a:avLst/>
            <a:gdLst>
              <a:gd name="connsiteX0" fmla="*/ 4762 w 661987"/>
              <a:gd name="connsiteY0" fmla="*/ 0 h 1800225"/>
              <a:gd name="connsiteX1" fmla="*/ 652462 w 661987"/>
              <a:gd name="connsiteY1" fmla="*/ 433387 h 1800225"/>
              <a:gd name="connsiteX2" fmla="*/ 661987 w 661987"/>
              <a:gd name="connsiteY2" fmla="*/ 1138237 h 1800225"/>
              <a:gd name="connsiteX3" fmla="*/ 638175 w 661987"/>
              <a:gd name="connsiteY3" fmla="*/ 1271587 h 1800225"/>
              <a:gd name="connsiteX4" fmla="*/ 623887 w 661987"/>
              <a:gd name="connsiteY4" fmla="*/ 1314450 h 1800225"/>
              <a:gd name="connsiteX5" fmla="*/ 609600 w 661987"/>
              <a:gd name="connsiteY5" fmla="*/ 1376362 h 1800225"/>
              <a:gd name="connsiteX6" fmla="*/ 561975 w 661987"/>
              <a:gd name="connsiteY6" fmla="*/ 1481137 h 1800225"/>
              <a:gd name="connsiteX7" fmla="*/ 466725 w 661987"/>
              <a:gd name="connsiteY7" fmla="*/ 1590675 h 1800225"/>
              <a:gd name="connsiteX8" fmla="*/ 352425 w 661987"/>
              <a:gd name="connsiteY8" fmla="*/ 1690687 h 1800225"/>
              <a:gd name="connsiteX9" fmla="*/ 257175 w 661987"/>
              <a:gd name="connsiteY9" fmla="*/ 1752600 h 1800225"/>
              <a:gd name="connsiteX10" fmla="*/ 138112 w 661987"/>
              <a:gd name="connsiteY10" fmla="*/ 1790700 h 1800225"/>
              <a:gd name="connsiteX11" fmla="*/ 0 w 661987"/>
              <a:gd name="connsiteY11" fmla="*/ 1800225 h 1800225"/>
              <a:gd name="connsiteX12" fmla="*/ 4762 w 661987"/>
              <a:gd name="connsiteY12" fmla="*/ 0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1987" h="1800225">
                <a:moveTo>
                  <a:pt x="4762" y="0"/>
                </a:moveTo>
                <a:lnTo>
                  <a:pt x="652462" y="433387"/>
                </a:lnTo>
                <a:lnTo>
                  <a:pt x="661987" y="1138237"/>
                </a:lnTo>
                <a:lnTo>
                  <a:pt x="638175" y="1271587"/>
                </a:lnTo>
                <a:lnTo>
                  <a:pt x="623887" y="1314450"/>
                </a:lnTo>
                <a:lnTo>
                  <a:pt x="609600" y="1376362"/>
                </a:lnTo>
                <a:lnTo>
                  <a:pt x="561975" y="1481137"/>
                </a:lnTo>
                <a:lnTo>
                  <a:pt x="466725" y="1590675"/>
                </a:lnTo>
                <a:lnTo>
                  <a:pt x="352425" y="1690687"/>
                </a:lnTo>
                <a:lnTo>
                  <a:pt x="257175" y="1752600"/>
                </a:lnTo>
                <a:lnTo>
                  <a:pt x="138112" y="1790700"/>
                </a:lnTo>
                <a:lnTo>
                  <a:pt x="0" y="1800225"/>
                </a:lnTo>
                <a:cubicBezTo>
                  <a:pt x="1587" y="1200150"/>
                  <a:pt x="3175" y="600075"/>
                  <a:pt x="476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0"/>
            <a:tileRect/>
          </a:gradFill>
          <a:ln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08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Freeform 170"/>
          <p:cNvSpPr/>
          <p:nvPr/>
        </p:nvSpPr>
        <p:spPr>
          <a:xfrm>
            <a:off x="4805364" y="2024064"/>
            <a:ext cx="661987" cy="1800225"/>
          </a:xfrm>
          <a:custGeom>
            <a:avLst/>
            <a:gdLst>
              <a:gd name="connsiteX0" fmla="*/ 4762 w 661987"/>
              <a:gd name="connsiteY0" fmla="*/ 0 h 1800225"/>
              <a:gd name="connsiteX1" fmla="*/ 652462 w 661987"/>
              <a:gd name="connsiteY1" fmla="*/ 433387 h 1800225"/>
              <a:gd name="connsiteX2" fmla="*/ 661987 w 661987"/>
              <a:gd name="connsiteY2" fmla="*/ 1138237 h 1800225"/>
              <a:gd name="connsiteX3" fmla="*/ 638175 w 661987"/>
              <a:gd name="connsiteY3" fmla="*/ 1271587 h 1800225"/>
              <a:gd name="connsiteX4" fmla="*/ 623887 w 661987"/>
              <a:gd name="connsiteY4" fmla="*/ 1314450 h 1800225"/>
              <a:gd name="connsiteX5" fmla="*/ 609600 w 661987"/>
              <a:gd name="connsiteY5" fmla="*/ 1376362 h 1800225"/>
              <a:gd name="connsiteX6" fmla="*/ 561975 w 661987"/>
              <a:gd name="connsiteY6" fmla="*/ 1481137 h 1800225"/>
              <a:gd name="connsiteX7" fmla="*/ 466725 w 661987"/>
              <a:gd name="connsiteY7" fmla="*/ 1590675 h 1800225"/>
              <a:gd name="connsiteX8" fmla="*/ 352425 w 661987"/>
              <a:gd name="connsiteY8" fmla="*/ 1690687 h 1800225"/>
              <a:gd name="connsiteX9" fmla="*/ 257175 w 661987"/>
              <a:gd name="connsiteY9" fmla="*/ 1752600 h 1800225"/>
              <a:gd name="connsiteX10" fmla="*/ 138112 w 661987"/>
              <a:gd name="connsiteY10" fmla="*/ 1790700 h 1800225"/>
              <a:gd name="connsiteX11" fmla="*/ 0 w 661987"/>
              <a:gd name="connsiteY11" fmla="*/ 1800225 h 1800225"/>
              <a:gd name="connsiteX12" fmla="*/ 4762 w 661987"/>
              <a:gd name="connsiteY12" fmla="*/ 0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1987" h="1800225">
                <a:moveTo>
                  <a:pt x="4762" y="0"/>
                </a:moveTo>
                <a:lnTo>
                  <a:pt x="652462" y="433387"/>
                </a:lnTo>
                <a:lnTo>
                  <a:pt x="661987" y="1138237"/>
                </a:lnTo>
                <a:lnTo>
                  <a:pt x="638175" y="1271587"/>
                </a:lnTo>
                <a:lnTo>
                  <a:pt x="623887" y="1314450"/>
                </a:lnTo>
                <a:lnTo>
                  <a:pt x="609600" y="1376362"/>
                </a:lnTo>
                <a:lnTo>
                  <a:pt x="561975" y="1481137"/>
                </a:lnTo>
                <a:lnTo>
                  <a:pt x="466725" y="1590675"/>
                </a:lnTo>
                <a:lnTo>
                  <a:pt x="352425" y="1690687"/>
                </a:lnTo>
                <a:lnTo>
                  <a:pt x="257175" y="1752600"/>
                </a:lnTo>
                <a:lnTo>
                  <a:pt x="138112" y="1790700"/>
                </a:lnTo>
                <a:lnTo>
                  <a:pt x="0" y="1800225"/>
                </a:lnTo>
                <a:cubicBezTo>
                  <a:pt x="1587" y="1200150"/>
                  <a:pt x="3175" y="600075"/>
                  <a:pt x="476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0"/>
            <a:tileRect/>
          </a:gradFill>
          <a:ln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08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Freeform 169"/>
          <p:cNvSpPr/>
          <p:nvPr/>
        </p:nvSpPr>
        <p:spPr>
          <a:xfrm>
            <a:off x="2423592" y="4293096"/>
            <a:ext cx="1950720" cy="720080"/>
          </a:xfrm>
          <a:custGeom>
            <a:avLst/>
            <a:gdLst>
              <a:gd name="connsiteX0" fmla="*/ 0 w 1950720"/>
              <a:gd name="connsiteY0" fmla="*/ 0 h 1379220"/>
              <a:gd name="connsiteX1" fmla="*/ 0 w 1950720"/>
              <a:gd name="connsiteY1" fmla="*/ 1379220 h 1379220"/>
              <a:gd name="connsiteX2" fmla="*/ 1943100 w 1950720"/>
              <a:gd name="connsiteY2" fmla="*/ 1356360 h 1379220"/>
              <a:gd name="connsiteX3" fmla="*/ 1950720 w 1950720"/>
              <a:gd name="connsiteY3" fmla="*/ 0 h 1379220"/>
              <a:gd name="connsiteX4" fmla="*/ 0 w 1950720"/>
              <a:gd name="connsiteY4" fmla="*/ 0 h 137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379220">
                <a:moveTo>
                  <a:pt x="0" y="0"/>
                </a:moveTo>
                <a:lnTo>
                  <a:pt x="0" y="1379220"/>
                </a:lnTo>
                <a:lnTo>
                  <a:pt x="1943100" y="1356360"/>
                </a:lnTo>
                <a:lnTo>
                  <a:pt x="195072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Freeform 167"/>
          <p:cNvSpPr/>
          <p:nvPr/>
        </p:nvSpPr>
        <p:spPr>
          <a:xfrm>
            <a:off x="2400350" y="1556792"/>
            <a:ext cx="1981200" cy="936104"/>
          </a:xfrm>
          <a:custGeom>
            <a:avLst/>
            <a:gdLst>
              <a:gd name="connsiteX0" fmla="*/ 0 w 1981200"/>
              <a:gd name="connsiteY0" fmla="*/ 0 h 1752600"/>
              <a:gd name="connsiteX1" fmla="*/ 1981200 w 1981200"/>
              <a:gd name="connsiteY1" fmla="*/ 0 h 1752600"/>
              <a:gd name="connsiteX2" fmla="*/ 1949450 w 1981200"/>
              <a:gd name="connsiteY2" fmla="*/ 1752600 h 1752600"/>
              <a:gd name="connsiteX3" fmla="*/ 12700 w 1981200"/>
              <a:gd name="connsiteY3" fmla="*/ 1752600 h 1752600"/>
              <a:gd name="connsiteX4" fmla="*/ 0 w 1981200"/>
              <a:gd name="connsiteY4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200" h="1752600">
                <a:moveTo>
                  <a:pt x="0" y="0"/>
                </a:moveTo>
                <a:lnTo>
                  <a:pt x="1981200" y="0"/>
                </a:lnTo>
                <a:lnTo>
                  <a:pt x="1949450" y="1752600"/>
                </a:lnTo>
                <a:lnTo>
                  <a:pt x="12700" y="1752600"/>
                </a:lnTo>
                <a:cubicBezTo>
                  <a:pt x="10583" y="1168400"/>
                  <a:pt x="8467" y="58420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E6DCAC">
                  <a:alpha val="50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Freeform 165"/>
          <p:cNvSpPr/>
          <p:nvPr/>
        </p:nvSpPr>
        <p:spPr>
          <a:xfrm>
            <a:off x="7257653" y="1556793"/>
            <a:ext cx="1981200" cy="2289423"/>
          </a:xfrm>
          <a:custGeom>
            <a:avLst/>
            <a:gdLst>
              <a:gd name="connsiteX0" fmla="*/ 0 w 1981200"/>
              <a:gd name="connsiteY0" fmla="*/ 0 h 1752600"/>
              <a:gd name="connsiteX1" fmla="*/ 1981200 w 1981200"/>
              <a:gd name="connsiteY1" fmla="*/ 0 h 1752600"/>
              <a:gd name="connsiteX2" fmla="*/ 1949450 w 1981200"/>
              <a:gd name="connsiteY2" fmla="*/ 1752600 h 1752600"/>
              <a:gd name="connsiteX3" fmla="*/ 12700 w 1981200"/>
              <a:gd name="connsiteY3" fmla="*/ 1752600 h 1752600"/>
              <a:gd name="connsiteX4" fmla="*/ 0 w 1981200"/>
              <a:gd name="connsiteY4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200" h="1752600">
                <a:moveTo>
                  <a:pt x="0" y="0"/>
                </a:moveTo>
                <a:lnTo>
                  <a:pt x="1981200" y="0"/>
                </a:lnTo>
                <a:lnTo>
                  <a:pt x="1949450" y="1752600"/>
                </a:lnTo>
                <a:lnTo>
                  <a:pt x="12700" y="1752600"/>
                </a:lnTo>
                <a:cubicBezTo>
                  <a:pt x="10583" y="1168400"/>
                  <a:pt x="8467" y="58420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E6DCAC">
                  <a:alpha val="50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Freeform 164"/>
          <p:cNvSpPr/>
          <p:nvPr/>
        </p:nvSpPr>
        <p:spPr>
          <a:xfrm>
            <a:off x="7264400" y="3848100"/>
            <a:ext cx="1981200" cy="1752600"/>
          </a:xfrm>
          <a:custGeom>
            <a:avLst/>
            <a:gdLst>
              <a:gd name="connsiteX0" fmla="*/ 0 w 1981200"/>
              <a:gd name="connsiteY0" fmla="*/ 0 h 1752600"/>
              <a:gd name="connsiteX1" fmla="*/ 1981200 w 1981200"/>
              <a:gd name="connsiteY1" fmla="*/ 0 h 1752600"/>
              <a:gd name="connsiteX2" fmla="*/ 1949450 w 1981200"/>
              <a:gd name="connsiteY2" fmla="*/ 1752600 h 1752600"/>
              <a:gd name="connsiteX3" fmla="*/ 12700 w 1981200"/>
              <a:gd name="connsiteY3" fmla="*/ 1752600 h 1752600"/>
              <a:gd name="connsiteX4" fmla="*/ 0 w 1981200"/>
              <a:gd name="connsiteY4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200" h="1752600">
                <a:moveTo>
                  <a:pt x="0" y="0"/>
                </a:moveTo>
                <a:lnTo>
                  <a:pt x="1981200" y="0"/>
                </a:lnTo>
                <a:lnTo>
                  <a:pt x="1949450" y="1752600"/>
                </a:lnTo>
                <a:lnTo>
                  <a:pt x="12700" y="1752600"/>
                </a:lnTo>
                <a:cubicBezTo>
                  <a:pt x="10583" y="1168400"/>
                  <a:pt x="8467" y="584200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Freeform 162"/>
          <p:cNvSpPr/>
          <p:nvPr/>
        </p:nvSpPr>
        <p:spPr>
          <a:xfrm>
            <a:off x="2407920" y="2468880"/>
            <a:ext cx="1950720" cy="1379220"/>
          </a:xfrm>
          <a:custGeom>
            <a:avLst/>
            <a:gdLst>
              <a:gd name="connsiteX0" fmla="*/ 0 w 1950720"/>
              <a:gd name="connsiteY0" fmla="*/ 0 h 1379220"/>
              <a:gd name="connsiteX1" fmla="*/ 0 w 1950720"/>
              <a:gd name="connsiteY1" fmla="*/ 1379220 h 1379220"/>
              <a:gd name="connsiteX2" fmla="*/ 1943100 w 1950720"/>
              <a:gd name="connsiteY2" fmla="*/ 1356360 h 1379220"/>
              <a:gd name="connsiteX3" fmla="*/ 1950720 w 1950720"/>
              <a:gd name="connsiteY3" fmla="*/ 0 h 1379220"/>
              <a:gd name="connsiteX4" fmla="*/ 0 w 1950720"/>
              <a:gd name="connsiteY4" fmla="*/ 0 h 137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379220">
                <a:moveTo>
                  <a:pt x="0" y="0"/>
                </a:moveTo>
                <a:lnTo>
                  <a:pt x="0" y="1379220"/>
                </a:lnTo>
                <a:lnTo>
                  <a:pt x="1943100" y="1356360"/>
                </a:lnTo>
                <a:lnTo>
                  <a:pt x="195072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TextBox 159"/>
          <p:cNvSpPr txBox="1"/>
          <p:nvPr/>
        </p:nvSpPr>
        <p:spPr>
          <a:xfrm>
            <a:off x="6600056" y="277377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SIDE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>
          <a:xfrm>
            <a:off x="1703512" y="682318"/>
            <a:ext cx="4392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/>
              <a:t>The figure over shows a pictorial view of a container. </a:t>
            </a:r>
          </a:p>
          <a:p>
            <a:pPr marL="228600" indent="-228600">
              <a:buAutoNum type="alphaLcParenBoth"/>
            </a:pPr>
            <a:r>
              <a:rPr lang="en-IE" sz="1000" dirty="0"/>
              <a:t>Draw an elevation of the prism looking in the direction of the arrow A. </a:t>
            </a:r>
          </a:p>
          <a:p>
            <a:pPr marL="228600" indent="-228600">
              <a:buAutoNum type="alphaLcParenBoth"/>
            </a:pPr>
            <a:r>
              <a:rPr lang="en-IE" sz="1000" dirty="0"/>
              <a:t>Draw a plan projected from the elevation. </a:t>
            </a:r>
          </a:p>
          <a:p>
            <a:pPr marL="228600" indent="-228600">
              <a:buAutoNum type="alphaLcParenBoth"/>
            </a:pPr>
            <a:r>
              <a:rPr lang="en-IE" sz="1000" dirty="0"/>
              <a:t>Draw an end elevation projected in the direction of the arrow B. </a:t>
            </a:r>
          </a:p>
          <a:p>
            <a:pPr marL="228600" indent="-228600">
              <a:buAutoNum type="alphaLcParenBoth"/>
            </a:pPr>
            <a:r>
              <a:rPr lang="en-IE" sz="1000" dirty="0"/>
              <a:t>Draw a development of the container. </a:t>
            </a:r>
            <a:endParaRPr lang="en-IE" sz="1050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408237" y="1536701"/>
            <a:ext cx="1588" cy="23034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Line 49"/>
          <p:cNvSpPr>
            <a:spLocks noChangeShapeType="1"/>
          </p:cNvSpPr>
          <p:nvPr/>
        </p:nvSpPr>
        <p:spPr bwMode="auto">
          <a:xfrm>
            <a:off x="4799857" y="3160018"/>
            <a:ext cx="637357" cy="199008"/>
          </a:xfrm>
          <a:prstGeom prst="line">
            <a:avLst/>
          </a:prstGeom>
          <a:noFill/>
          <a:ln w="19050">
            <a:solidFill>
              <a:srgbClr val="009900"/>
            </a:solidFill>
            <a:prstDash val="solid"/>
            <a:round/>
            <a:headEnd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4802187" y="3149600"/>
            <a:ext cx="8382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5540376" y="1998662"/>
            <a:ext cx="4300041" cy="0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5548312" y="2459037"/>
            <a:ext cx="4332288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5640388" y="3149600"/>
            <a:ext cx="4240213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7267575" y="3840163"/>
            <a:ext cx="1588" cy="2251075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226550" y="3840163"/>
            <a:ext cx="1588" cy="2251075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615113" y="1772817"/>
            <a:ext cx="0" cy="2067347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882188" y="1844825"/>
            <a:ext cx="0" cy="1995339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803401" y="3840162"/>
            <a:ext cx="392747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408238" y="3840162"/>
            <a:ext cx="1958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2408238" y="4300537"/>
            <a:ext cx="1958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2408238" y="4991100"/>
            <a:ext cx="1958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4367212" y="1536701"/>
            <a:ext cx="1588" cy="23034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H="1">
            <a:off x="2408238" y="1536700"/>
            <a:ext cx="1958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H="1">
            <a:off x="2408238" y="2459037"/>
            <a:ext cx="1958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2408237" y="3861049"/>
            <a:ext cx="1588" cy="14573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4367212" y="3861049"/>
            <a:ext cx="1588" cy="14573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2408237" y="4300538"/>
            <a:ext cx="1588" cy="6905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367212" y="4300538"/>
            <a:ext cx="1588" cy="6905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5540376" y="1536700"/>
            <a:ext cx="4640263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5730876" y="3840162"/>
            <a:ext cx="44751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10434638" y="3840162"/>
            <a:ext cx="119063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7269163" y="1988841"/>
            <a:ext cx="0" cy="185132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7267576" y="3840162"/>
            <a:ext cx="1958975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V="1">
            <a:off x="9226550" y="1988840"/>
            <a:ext cx="0" cy="185132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 flipH="1">
            <a:off x="7267576" y="1536700"/>
            <a:ext cx="1958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2" name="Freeform 28"/>
          <p:cNvSpPr>
            <a:spLocks/>
          </p:cNvSpPr>
          <p:nvPr/>
        </p:nvSpPr>
        <p:spPr bwMode="auto">
          <a:xfrm>
            <a:off x="6613525" y="3149601"/>
            <a:ext cx="654050" cy="690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51"/>
              </a:cxn>
              <a:cxn ang="0">
                <a:pos x="25" y="303"/>
              </a:cxn>
              <a:cxn ang="0">
                <a:pos x="56" y="451"/>
              </a:cxn>
              <a:cxn ang="0">
                <a:pos x="99" y="595"/>
              </a:cxn>
              <a:cxn ang="0">
                <a:pos x="155" y="735"/>
              </a:cxn>
              <a:cxn ang="0">
                <a:pos x="221" y="870"/>
              </a:cxn>
              <a:cxn ang="0">
                <a:pos x="298" y="998"/>
              </a:cxn>
              <a:cxn ang="0">
                <a:pos x="386" y="1119"/>
              </a:cxn>
              <a:cxn ang="0">
                <a:pos x="483" y="1230"/>
              </a:cxn>
              <a:cxn ang="0">
                <a:pos x="588" y="1334"/>
              </a:cxn>
              <a:cxn ang="0">
                <a:pos x="702" y="1426"/>
              </a:cxn>
              <a:cxn ang="0">
                <a:pos x="824" y="1508"/>
              </a:cxn>
              <a:cxn ang="0">
                <a:pos x="951" y="1578"/>
              </a:cxn>
              <a:cxn ang="0">
                <a:pos x="1083" y="1635"/>
              </a:cxn>
              <a:cxn ang="0">
                <a:pos x="1220" y="1681"/>
              </a:cxn>
              <a:cxn ang="0">
                <a:pos x="1360" y="1715"/>
              </a:cxn>
              <a:cxn ang="0">
                <a:pos x="1502" y="1734"/>
              </a:cxn>
              <a:cxn ang="0">
                <a:pos x="1647" y="1741"/>
              </a:cxn>
            </a:cxnLst>
            <a:rect l="0" t="0" r="r" b="b"/>
            <a:pathLst>
              <a:path w="1647" h="1741">
                <a:moveTo>
                  <a:pt x="0" y="0"/>
                </a:moveTo>
                <a:lnTo>
                  <a:pt x="6" y="151"/>
                </a:lnTo>
                <a:lnTo>
                  <a:pt x="25" y="303"/>
                </a:lnTo>
                <a:lnTo>
                  <a:pt x="56" y="451"/>
                </a:lnTo>
                <a:lnTo>
                  <a:pt x="99" y="595"/>
                </a:lnTo>
                <a:lnTo>
                  <a:pt x="155" y="735"/>
                </a:lnTo>
                <a:lnTo>
                  <a:pt x="221" y="870"/>
                </a:lnTo>
                <a:lnTo>
                  <a:pt x="298" y="998"/>
                </a:lnTo>
                <a:lnTo>
                  <a:pt x="386" y="1119"/>
                </a:lnTo>
                <a:lnTo>
                  <a:pt x="483" y="1230"/>
                </a:lnTo>
                <a:lnTo>
                  <a:pt x="588" y="1334"/>
                </a:lnTo>
                <a:lnTo>
                  <a:pt x="702" y="1426"/>
                </a:lnTo>
                <a:lnTo>
                  <a:pt x="824" y="1508"/>
                </a:lnTo>
                <a:lnTo>
                  <a:pt x="951" y="1578"/>
                </a:lnTo>
                <a:lnTo>
                  <a:pt x="1083" y="1635"/>
                </a:lnTo>
                <a:lnTo>
                  <a:pt x="1220" y="1681"/>
                </a:lnTo>
                <a:lnTo>
                  <a:pt x="1360" y="1715"/>
                </a:lnTo>
                <a:lnTo>
                  <a:pt x="1502" y="1734"/>
                </a:lnTo>
                <a:lnTo>
                  <a:pt x="1647" y="1741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 flipV="1">
            <a:off x="6613525" y="2459038"/>
            <a:ext cx="1588" cy="6905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flipH="1">
            <a:off x="6613525" y="1998663"/>
            <a:ext cx="654050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Freeform 31"/>
          <p:cNvSpPr>
            <a:spLocks/>
          </p:cNvSpPr>
          <p:nvPr/>
        </p:nvSpPr>
        <p:spPr bwMode="auto">
          <a:xfrm>
            <a:off x="9226550" y="3149601"/>
            <a:ext cx="654050" cy="690563"/>
          </a:xfrm>
          <a:custGeom>
            <a:avLst/>
            <a:gdLst/>
            <a:ahLst/>
            <a:cxnLst>
              <a:cxn ang="0">
                <a:pos x="0" y="1741"/>
              </a:cxn>
              <a:cxn ang="0">
                <a:pos x="144" y="1734"/>
              </a:cxn>
              <a:cxn ang="0">
                <a:pos x="287" y="1715"/>
              </a:cxn>
              <a:cxn ang="0">
                <a:pos x="427" y="1681"/>
              </a:cxn>
              <a:cxn ang="0">
                <a:pos x="563" y="1635"/>
              </a:cxn>
              <a:cxn ang="0">
                <a:pos x="696" y="1578"/>
              </a:cxn>
              <a:cxn ang="0">
                <a:pos x="823" y="1508"/>
              </a:cxn>
              <a:cxn ang="0">
                <a:pos x="945" y="1426"/>
              </a:cxn>
              <a:cxn ang="0">
                <a:pos x="1059" y="1334"/>
              </a:cxn>
              <a:cxn ang="0">
                <a:pos x="1165" y="1230"/>
              </a:cxn>
              <a:cxn ang="0">
                <a:pos x="1261" y="1119"/>
              </a:cxn>
              <a:cxn ang="0">
                <a:pos x="1349" y="998"/>
              </a:cxn>
              <a:cxn ang="0">
                <a:pos x="1426" y="870"/>
              </a:cxn>
              <a:cxn ang="0">
                <a:pos x="1492" y="735"/>
              </a:cxn>
              <a:cxn ang="0">
                <a:pos x="1548" y="595"/>
              </a:cxn>
              <a:cxn ang="0">
                <a:pos x="1591" y="451"/>
              </a:cxn>
              <a:cxn ang="0">
                <a:pos x="1622" y="303"/>
              </a:cxn>
              <a:cxn ang="0">
                <a:pos x="1640" y="151"/>
              </a:cxn>
              <a:cxn ang="0">
                <a:pos x="1647" y="0"/>
              </a:cxn>
            </a:cxnLst>
            <a:rect l="0" t="0" r="r" b="b"/>
            <a:pathLst>
              <a:path w="1647" h="1741">
                <a:moveTo>
                  <a:pt x="0" y="1741"/>
                </a:moveTo>
                <a:lnTo>
                  <a:pt x="144" y="1734"/>
                </a:lnTo>
                <a:lnTo>
                  <a:pt x="287" y="1715"/>
                </a:lnTo>
                <a:lnTo>
                  <a:pt x="427" y="1681"/>
                </a:lnTo>
                <a:lnTo>
                  <a:pt x="563" y="1635"/>
                </a:lnTo>
                <a:lnTo>
                  <a:pt x="696" y="1578"/>
                </a:lnTo>
                <a:lnTo>
                  <a:pt x="823" y="1508"/>
                </a:lnTo>
                <a:lnTo>
                  <a:pt x="945" y="1426"/>
                </a:lnTo>
                <a:lnTo>
                  <a:pt x="1059" y="1334"/>
                </a:lnTo>
                <a:lnTo>
                  <a:pt x="1165" y="1230"/>
                </a:lnTo>
                <a:lnTo>
                  <a:pt x="1261" y="1119"/>
                </a:lnTo>
                <a:lnTo>
                  <a:pt x="1349" y="998"/>
                </a:lnTo>
                <a:lnTo>
                  <a:pt x="1426" y="870"/>
                </a:lnTo>
                <a:lnTo>
                  <a:pt x="1492" y="735"/>
                </a:lnTo>
                <a:lnTo>
                  <a:pt x="1548" y="595"/>
                </a:lnTo>
                <a:lnTo>
                  <a:pt x="1591" y="451"/>
                </a:lnTo>
                <a:lnTo>
                  <a:pt x="1622" y="303"/>
                </a:lnTo>
                <a:lnTo>
                  <a:pt x="1640" y="151"/>
                </a:lnTo>
                <a:lnTo>
                  <a:pt x="1647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V="1">
            <a:off x="9880600" y="2459038"/>
            <a:ext cx="1588" cy="6905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9226550" y="1998663"/>
            <a:ext cx="654050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V="1">
            <a:off x="4367213" y="3840163"/>
            <a:ext cx="434975" cy="4603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 flipV="1">
            <a:off x="4367213" y="3840162"/>
            <a:ext cx="1089025" cy="115093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4367213" y="1536700"/>
            <a:ext cx="11731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4802187" y="1998662"/>
            <a:ext cx="7381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4367212" y="2459037"/>
            <a:ext cx="11811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 flipV="1">
            <a:off x="4802187" y="1536701"/>
            <a:ext cx="1588" cy="23034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V="1">
            <a:off x="5456237" y="1536701"/>
            <a:ext cx="1588" cy="23034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6" name="Freeform 42"/>
          <p:cNvSpPr>
            <a:spLocks/>
          </p:cNvSpPr>
          <p:nvPr/>
        </p:nvSpPr>
        <p:spPr bwMode="auto">
          <a:xfrm>
            <a:off x="4802187" y="3149601"/>
            <a:ext cx="654050" cy="690563"/>
          </a:xfrm>
          <a:custGeom>
            <a:avLst/>
            <a:gdLst/>
            <a:ahLst/>
            <a:cxnLst>
              <a:cxn ang="0">
                <a:pos x="0" y="1741"/>
              </a:cxn>
              <a:cxn ang="0">
                <a:pos x="144" y="1734"/>
              </a:cxn>
              <a:cxn ang="0">
                <a:pos x="286" y="1715"/>
              </a:cxn>
              <a:cxn ang="0">
                <a:pos x="426" y="1681"/>
              </a:cxn>
              <a:cxn ang="0">
                <a:pos x="563" y="1635"/>
              </a:cxn>
              <a:cxn ang="0">
                <a:pos x="696" y="1578"/>
              </a:cxn>
              <a:cxn ang="0">
                <a:pos x="823" y="1508"/>
              </a:cxn>
              <a:cxn ang="0">
                <a:pos x="945" y="1426"/>
              </a:cxn>
              <a:cxn ang="0">
                <a:pos x="1058" y="1334"/>
              </a:cxn>
              <a:cxn ang="0">
                <a:pos x="1164" y="1230"/>
              </a:cxn>
              <a:cxn ang="0">
                <a:pos x="1261" y="1119"/>
              </a:cxn>
              <a:cxn ang="0">
                <a:pos x="1348" y="998"/>
              </a:cxn>
              <a:cxn ang="0">
                <a:pos x="1426" y="870"/>
              </a:cxn>
              <a:cxn ang="0">
                <a:pos x="1491" y="735"/>
              </a:cxn>
              <a:cxn ang="0">
                <a:pos x="1547" y="595"/>
              </a:cxn>
              <a:cxn ang="0">
                <a:pos x="1590" y="451"/>
              </a:cxn>
              <a:cxn ang="0">
                <a:pos x="1621" y="303"/>
              </a:cxn>
              <a:cxn ang="0">
                <a:pos x="1639" y="151"/>
              </a:cxn>
              <a:cxn ang="0">
                <a:pos x="1646" y="0"/>
              </a:cxn>
            </a:cxnLst>
            <a:rect l="0" t="0" r="r" b="b"/>
            <a:pathLst>
              <a:path w="1646" h="1741">
                <a:moveTo>
                  <a:pt x="0" y="1741"/>
                </a:moveTo>
                <a:lnTo>
                  <a:pt x="144" y="1734"/>
                </a:lnTo>
                <a:lnTo>
                  <a:pt x="286" y="1715"/>
                </a:lnTo>
                <a:lnTo>
                  <a:pt x="426" y="1681"/>
                </a:lnTo>
                <a:lnTo>
                  <a:pt x="563" y="1635"/>
                </a:lnTo>
                <a:lnTo>
                  <a:pt x="696" y="1578"/>
                </a:lnTo>
                <a:lnTo>
                  <a:pt x="823" y="1508"/>
                </a:lnTo>
                <a:lnTo>
                  <a:pt x="945" y="1426"/>
                </a:lnTo>
                <a:lnTo>
                  <a:pt x="1058" y="1334"/>
                </a:lnTo>
                <a:lnTo>
                  <a:pt x="1164" y="1230"/>
                </a:lnTo>
                <a:lnTo>
                  <a:pt x="1261" y="1119"/>
                </a:lnTo>
                <a:lnTo>
                  <a:pt x="1348" y="998"/>
                </a:lnTo>
                <a:lnTo>
                  <a:pt x="1426" y="870"/>
                </a:lnTo>
                <a:lnTo>
                  <a:pt x="1491" y="735"/>
                </a:lnTo>
                <a:lnTo>
                  <a:pt x="1547" y="595"/>
                </a:lnTo>
                <a:lnTo>
                  <a:pt x="1590" y="451"/>
                </a:lnTo>
                <a:lnTo>
                  <a:pt x="1621" y="303"/>
                </a:lnTo>
                <a:lnTo>
                  <a:pt x="1639" y="151"/>
                </a:lnTo>
                <a:lnTo>
                  <a:pt x="1646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 flipV="1">
            <a:off x="5456237" y="2459038"/>
            <a:ext cx="1588" cy="6905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4802187" y="1998663"/>
            <a:ext cx="654050" cy="4603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4802188" y="3149600"/>
            <a:ext cx="327025" cy="5984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>
            <a:off x="4802187" y="3149600"/>
            <a:ext cx="566738" cy="3444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4" name="Freeform 50"/>
          <p:cNvSpPr>
            <a:spLocks/>
          </p:cNvSpPr>
          <p:nvPr/>
        </p:nvSpPr>
        <p:spPr bwMode="auto">
          <a:xfrm>
            <a:off x="5284788" y="3457576"/>
            <a:ext cx="174625" cy="49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20"/>
              </a:cxn>
              <a:cxn ang="0">
                <a:pos x="68" y="38"/>
              </a:cxn>
              <a:cxn ang="0">
                <a:pos x="104" y="54"/>
              </a:cxn>
              <a:cxn ang="0">
                <a:pos x="139" y="69"/>
              </a:cxn>
              <a:cxn ang="0">
                <a:pos x="175" y="82"/>
              </a:cxn>
              <a:cxn ang="0">
                <a:pos x="212" y="93"/>
              </a:cxn>
              <a:cxn ang="0">
                <a:pos x="249" y="103"/>
              </a:cxn>
              <a:cxn ang="0">
                <a:pos x="287" y="111"/>
              </a:cxn>
              <a:cxn ang="0">
                <a:pos x="324" y="117"/>
              </a:cxn>
              <a:cxn ang="0">
                <a:pos x="362" y="121"/>
              </a:cxn>
              <a:cxn ang="0">
                <a:pos x="400" y="123"/>
              </a:cxn>
              <a:cxn ang="0">
                <a:pos x="439" y="124"/>
              </a:cxn>
            </a:cxnLst>
            <a:rect l="0" t="0" r="r" b="b"/>
            <a:pathLst>
              <a:path w="439" h="124">
                <a:moveTo>
                  <a:pt x="0" y="0"/>
                </a:moveTo>
                <a:lnTo>
                  <a:pt x="34" y="20"/>
                </a:lnTo>
                <a:lnTo>
                  <a:pt x="68" y="38"/>
                </a:lnTo>
                <a:lnTo>
                  <a:pt x="104" y="54"/>
                </a:lnTo>
                <a:lnTo>
                  <a:pt x="139" y="69"/>
                </a:lnTo>
                <a:lnTo>
                  <a:pt x="175" y="82"/>
                </a:lnTo>
                <a:lnTo>
                  <a:pt x="212" y="93"/>
                </a:lnTo>
                <a:lnTo>
                  <a:pt x="249" y="103"/>
                </a:lnTo>
                <a:lnTo>
                  <a:pt x="287" y="111"/>
                </a:lnTo>
                <a:lnTo>
                  <a:pt x="324" y="117"/>
                </a:lnTo>
                <a:lnTo>
                  <a:pt x="362" y="121"/>
                </a:lnTo>
                <a:lnTo>
                  <a:pt x="400" y="123"/>
                </a:lnTo>
                <a:lnTo>
                  <a:pt x="439" y="124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9" name="Line 55"/>
          <p:cNvSpPr>
            <a:spLocks noChangeShapeType="1"/>
          </p:cNvSpPr>
          <p:nvPr/>
        </p:nvSpPr>
        <p:spPr bwMode="auto">
          <a:xfrm>
            <a:off x="7267576" y="5603875"/>
            <a:ext cx="1958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0" name="Line 56"/>
          <p:cNvSpPr>
            <a:spLocks noChangeShapeType="1"/>
          </p:cNvSpPr>
          <p:nvPr/>
        </p:nvSpPr>
        <p:spPr bwMode="auto">
          <a:xfrm flipV="1">
            <a:off x="9226550" y="3840163"/>
            <a:ext cx="1588" cy="17637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1" name="Line 57"/>
          <p:cNvSpPr>
            <a:spLocks noChangeShapeType="1"/>
          </p:cNvSpPr>
          <p:nvPr/>
        </p:nvSpPr>
        <p:spPr bwMode="auto">
          <a:xfrm flipV="1">
            <a:off x="7267575" y="3840163"/>
            <a:ext cx="1588" cy="17637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2" name="Line 58"/>
          <p:cNvSpPr>
            <a:spLocks noChangeShapeType="1"/>
          </p:cNvSpPr>
          <p:nvPr/>
        </p:nvSpPr>
        <p:spPr bwMode="auto">
          <a:xfrm>
            <a:off x="7267576" y="4198937"/>
            <a:ext cx="1958975" cy="1588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auto">
          <a:xfrm>
            <a:off x="7267576" y="4556125"/>
            <a:ext cx="1958975" cy="1588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4" name="Line 60"/>
          <p:cNvSpPr>
            <a:spLocks noChangeShapeType="1"/>
          </p:cNvSpPr>
          <p:nvPr/>
        </p:nvSpPr>
        <p:spPr bwMode="auto">
          <a:xfrm>
            <a:off x="7267576" y="4913312"/>
            <a:ext cx="1958975" cy="1588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auto">
          <a:xfrm>
            <a:off x="-15875" y="-11113"/>
            <a:ext cx="1588" cy="68389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>
            <a:off x="1508125" y="-11113"/>
            <a:ext cx="91455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7" name="Line 63"/>
          <p:cNvSpPr>
            <a:spLocks noChangeShapeType="1"/>
          </p:cNvSpPr>
          <p:nvPr/>
        </p:nvSpPr>
        <p:spPr bwMode="auto">
          <a:xfrm>
            <a:off x="1725613" y="219075"/>
            <a:ext cx="87090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auto">
          <a:xfrm>
            <a:off x="1725613" y="379412"/>
            <a:ext cx="8709025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auto">
          <a:xfrm>
            <a:off x="1725613" y="449262"/>
            <a:ext cx="8709025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auto">
          <a:xfrm>
            <a:off x="1725613" y="519112"/>
            <a:ext cx="8709025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2" name="Line 68"/>
          <p:cNvSpPr>
            <a:spLocks noChangeShapeType="1"/>
          </p:cNvSpPr>
          <p:nvPr/>
        </p:nvSpPr>
        <p:spPr bwMode="auto">
          <a:xfrm>
            <a:off x="10653712" y="-11113"/>
            <a:ext cx="1588" cy="68389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>
            <a:off x="10434637" y="219076"/>
            <a:ext cx="1588" cy="63785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4" name="Line 70"/>
          <p:cNvSpPr>
            <a:spLocks noChangeShapeType="1"/>
          </p:cNvSpPr>
          <p:nvPr/>
        </p:nvSpPr>
        <p:spPr bwMode="auto">
          <a:xfrm flipH="1">
            <a:off x="1508125" y="6827837"/>
            <a:ext cx="91455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5" name="Line 71"/>
          <p:cNvSpPr>
            <a:spLocks noChangeShapeType="1"/>
          </p:cNvSpPr>
          <p:nvPr/>
        </p:nvSpPr>
        <p:spPr bwMode="auto">
          <a:xfrm flipH="1">
            <a:off x="1725613" y="6597650"/>
            <a:ext cx="87090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6" name="Line 72"/>
          <p:cNvSpPr>
            <a:spLocks noChangeShapeType="1"/>
          </p:cNvSpPr>
          <p:nvPr/>
        </p:nvSpPr>
        <p:spPr bwMode="auto">
          <a:xfrm>
            <a:off x="1725612" y="219076"/>
            <a:ext cx="1588" cy="63785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7" name="Line 73"/>
          <p:cNvSpPr>
            <a:spLocks noChangeShapeType="1"/>
          </p:cNvSpPr>
          <p:nvPr/>
        </p:nvSpPr>
        <p:spPr bwMode="auto">
          <a:xfrm>
            <a:off x="9226551" y="3149600"/>
            <a:ext cx="327025" cy="5984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>
            <a:off x="9226550" y="3149600"/>
            <a:ext cx="566738" cy="3444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9" name="Line 75"/>
          <p:cNvSpPr>
            <a:spLocks noChangeShapeType="1"/>
          </p:cNvSpPr>
          <p:nvPr/>
        </p:nvSpPr>
        <p:spPr bwMode="auto">
          <a:xfrm flipH="1">
            <a:off x="6940551" y="3149600"/>
            <a:ext cx="327025" cy="5984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0" name="Line 76"/>
          <p:cNvSpPr>
            <a:spLocks noChangeShapeType="1"/>
          </p:cNvSpPr>
          <p:nvPr/>
        </p:nvSpPr>
        <p:spPr bwMode="auto">
          <a:xfrm flipH="1">
            <a:off x="6702425" y="3149600"/>
            <a:ext cx="565150" cy="3444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>
            <a:off x="7265590" y="1548409"/>
            <a:ext cx="0" cy="440432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>
            <a:off x="9217744" y="1531392"/>
            <a:ext cx="0" cy="45744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5" name="Freeform 51"/>
          <p:cNvSpPr>
            <a:spLocks/>
          </p:cNvSpPr>
          <p:nvPr/>
        </p:nvSpPr>
        <p:spPr bwMode="auto">
          <a:xfrm>
            <a:off x="7154862" y="4178300"/>
            <a:ext cx="223838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29"/>
              </a:cxn>
              <a:cxn ang="0">
                <a:pos x="186" y="46"/>
              </a:cxn>
              <a:cxn ang="0">
                <a:pos x="283" y="52"/>
              </a:cxn>
              <a:cxn ang="0">
                <a:pos x="378" y="46"/>
              </a:cxn>
              <a:cxn ang="0">
                <a:pos x="473" y="29"/>
              </a:cxn>
              <a:cxn ang="0">
                <a:pos x="565" y="0"/>
              </a:cxn>
            </a:cxnLst>
            <a:rect l="0" t="0" r="r" b="b"/>
            <a:pathLst>
              <a:path w="565" h="52">
                <a:moveTo>
                  <a:pt x="0" y="0"/>
                </a:moveTo>
                <a:lnTo>
                  <a:pt x="92" y="29"/>
                </a:lnTo>
                <a:lnTo>
                  <a:pt x="186" y="46"/>
                </a:lnTo>
                <a:lnTo>
                  <a:pt x="283" y="52"/>
                </a:lnTo>
                <a:lnTo>
                  <a:pt x="378" y="46"/>
                </a:lnTo>
                <a:lnTo>
                  <a:pt x="473" y="29"/>
                </a:lnTo>
                <a:lnTo>
                  <a:pt x="565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76" name="Freeform 52"/>
          <p:cNvSpPr>
            <a:spLocks/>
          </p:cNvSpPr>
          <p:nvPr/>
        </p:nvSpPr>
        <p:spPr bwMode="auto">
          <a:xfrm>
            <a:off x="7154862" y="4535487"/>
            <a:ext cx="223838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28"/>
              </a:cxn>
              <a:cxn ang="0">
                <a:pos x="186" y="45"/>
              </a:cxn>
              <a:cxn ang="0">
                <a:pos x="283" y="51"/>
              </a:cxn>
              <a:cxn ang="0">
                <a:pos x="378" y="45"/>
              </a:cxn>
              <a:cxn ang="0">
                <a:pos x="473" y="28"/>
              </a:cxn>
              <a:cxn ang="0">
                <a:pos x="565" y="0"/>
              </a:cxn>
            </a:cxnLst>
            <a:rect l="0" t="0" r="r" b="b"/>
            <a:pathLst>
              <a:path w="565" h="51">
                <a:moveTo>
                  <a:pt x="0" y="0"/>
                </a:moveTo>
                <a:lnTo>
                  <a:pt x="92" y="28"/>
                </a:lnTo>
                <a:lnTo>
                  <a:pt x="186" y="45"/>
                </a:lnTo>
                <a:lnTo>
                  <a:pt x="283" y="51"/>
                </a:lnTo>
                <a:lnTo>
                  <a:pt x="378" y="45"/>
                </a:lnTo>
                <a:lnTo>
                  <a:pt x="473" y="28"/>
                </a:lnTo>
                <a:lnTo>
                  <a:pt x="565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77" name="Freeform 53"/>
          <p:cNvSpPr>
            <a:spLocks/>
          </p:cNvSpPr>
          <p:nvPr/>
        </p:nvSpPr>
        <p:spPr bwMode="auto">
          <a:xfrm>
            <a:off x="7154862" y="4892675"/>
            <a:ext cx="223838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29"/>
              </a:cxn>
              <a:cxn ang="0">
                <a:pos x="186" y="45"/>
              </a:cxn>
              <a:cxn ang="0">
                <a:pos x="283" y="51"/>
              </a:cxn>
              <a:cxn ang="0">
                <a:pos x="378" y="45"/>
              </a:cxn>
              <a:cxn ang="0">
                <a:pos x="473" y="29"/>
              </a:cxn>
              <a:cxn ang="0">
                <a:pos x="565" y="0"/>
              </a:cxn>
            </a:cxnLst>
            <a:rect l="0" t="0" r="r" b="b"/>
            <a:pathLst>
              <a:path w="565" h="51">
                <a:moveTo>
                  <a:pt x="0" y="0"/>
                </a:moveTo>
                <a:lnTo>
                  <a:pt x="92" y="29"/>
                </a:lnTo>
                <a:lnTo>
                  <a:pt x="186" y="45"/>
                </a:lnTo>
                <a:lnTo>
                  <a:pt x="283" y="51"/>
                </a:lnTo>
                <a:lnTo>
                  <a:pt x="378" y="45"/>
                </a:lnTo>
                <a:lnTo>
                  <a:pt x="473" y="29"/>
                </a:lnTo>
                <a:lnTo>
                  <a:pt x="565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799903" y="608682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140 </a:t>
            </a:r>
          </a:p>
          <a:p>
            <a:r>
              <a:rPr lang="en-GB" sz="1400" b="1" dirty="0"/>
              <a:t>In 30</a:t>
            </a:r>
            <a:endParaRPr lang="en-GB" sz="1400" b="1" dirty="0"/>
          </a:p>
        </p:txBody>
      </p:sp>
      <p:sp>
        <p:nvSpPr>
          <p:cNvPr id="82" name="Oval 81"/>
          <p:cNvSpPr/>
          <p:nvPr/>
        </p:nvSpPr>
        <p:spPr>
          <a:xfrm>
            <a:off x="2342060" y="3760165"/>
            <a:ext cx="137843" cy="1378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7212446" y="3789041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5519936" y="2733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CONTAINER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1991544" y="39469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sp>
        <p:nvSpPr>
          <p:cNvPr id="1091" name="Line 67"/>
          <p:cNvSpPr>
            <a:spLocks noChangeShapeType="1"/>
          </p:cNvSpPr>
          <p:nvPr/>
        </p:nvSpPr>
        <p:spPr bwMode="auto">
          <a:xfrm>
            <a:off x="1725613" y="679450"/>
            <a:ext cx="87090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8" name="Group 97"/>
          <p:cNvGrpSpPr/>
          <p:nvPr/>
        </p:nvGrpSpPr>
        <p:grpSpPr>
          <a:xfrm>
            <a:off x="2404542" y="3843551"/>
            <a:ext cx="1963266" cy="288000"/>
            <a:chOff x="1295033" y="4515677"/>
            <a:chExt cx="1952249" cy="201608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3129582" y="397486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90</a:t>
            </a:r>
            <a:endParaRPr lang="en-GB" sz="10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2136695" y="3127252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60</a:t>
            </a:r>
            <a:endParaRPr lang="en-GB" sz="1000" b="1" dirty="0"/>
          </a:p>
        </p:txBody>
      </p:sp>
      <p:cxnSp>
        <p:nvCxnSpPr>
          <p:cNvPr id="104" name="Straight Connector 103"/>
          <p:cNvCxnSpPr/>
          <p:nvPr/>
        </p:nvCxnSpPr>
        <p:spPr>
          <a:xfrm rot="10800000" flipV="1">
            <a:off x="2219751" y="2452128"/>
            <a:ext cx="21602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2055162" y="1543076"/>
            <a:ext cx="315972" cy="2317973"/>
            <a:chOff x="583620" y="2485276"/>
            <a:chExt cx="315972" cy="920832"/>
          </a:xfrm>
        </p:grpSpPr>
        <p:cxnSp>
          <p:nvCxnSpPr>
            <p:cNvPr id="106" name="Straight Arrow Connector 105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1847528" y="2492897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100</a:t>
            </a:r>
            <a:endParaRPr lang="en-GB" sz="10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2154610" y="1988841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40</a:t>
            </a:r>
            <a:endParaRPr lang="en-GB" sz="1000" b="1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20439" y="4285476"/>
            <a:ext cx="315972" cy="655692"/>
            <a:chOff x="583620" y="2485276"/>
            <a:chExt cx="315972" cy="920832"/>
          </a:xfrm>
        </p:grpSpPr>
        <p:cxnSp>
          <p:nvCxnSpPr>
            <p:cNvPr id="112" name="Straight Arrow Connector 111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 rot="16200000">
            <a:off x="1767873" y="4281693"/>
            <a:ext cx="814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30</a:t>
            </a:r>
            <a:endParaRPr lang="en-GB" sz="1100" b="1" dirty="0"/>
          </a:p>
        </p:txBody>
      </p:sp>
      <p:grpSp>
        <p:nvGrpSpPr>
          <p:cNvPr id="116" name="Group 115"/>
          <p:cNvGrpSpPr/>
          <p:nvPr/>
        </p:nvGrpSpPr>
        <p:grpSpPr>
          <a:xfrm>
            <a:off x="4706862" y="3016003"/>
            <a:ext cx="1101106" cy="1005560"/>
            <a:chOff x="2901527" y="4636177"/>
            <a:chExt cx="1173114" cy="1071320"/>
          </a:xfrm>
        </p:grpSpPr>
        <p:sp>
          <p:nvSpPr>
            <p:cNvPr id="118" name="TextBox 117"/>
            <p:cNvSpPr txBox="1"/>
            <p:nvPr/>
          </p:nvSpPr>
          <p:spPr>
            <a:xfrm>
              <a:off x="3642593" y="4636177"/>
              <a:ext cx="432048" cy="2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3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582940" y="5013176"/>
              <a:ext cx="432048" cy="2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4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290145" y="5313341"/>
              <a:ext cx="432048" cy="2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5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901527" y="5428779"/>
              <a:ext cx="432048" cy="2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6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391503" y="3049911"/>
            <a:ext cx="1072649" cy="1000741"/>
            <a:chOff x="3830090" y="3541840"/>
            <a:chExt cx="1142797" cy="1066186"/>
          </a:xfrm>
        </p:grpSpPr>
        <p:sp>
          <p:nvSpPr>
            <p:cNvPr id="125" name="TextBox 124"/>
            <p:cNvSpPr txBox="1"/>
            <p:nvPr/>
          </p:nvSpPr>
          <p:spPr>
            <a:xfrm>
              <a:off x="4540839" y="4329308"/>
              <a:ext cx="432048" cy="2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3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33971" y="4252592"/>
              <a:ext cx="432048" cy="2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4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947399" y="3924413"/>
              <a:ext cx="432048" cy="2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5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830090" y="3541840"/>
              <a:ext cx="432048" cy="2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6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6979146" y="4058022"/>
            <a:ext cx="405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4</a:t>
            </a:r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960096" y="4407584"/>
            <a:ext cx="405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5</a:t>
            </a:r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960096" y="4767624"/>
            <a:ext cx="405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6</a:t>
            </a:r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139" name="Line 30"/>
          <p:cNvSpPr>
            <a:spLocks noChangeShapeType="1"/>
          </p:cNvSpPr>
          <p:nvPr/>
        </p:nvSpPr>
        <p:spPr bwMode="auto">
          <a:xfrm rot="18373732" flipH="1">
            <a:off x="6905709" y="5055898"/>
            <a:ext cx="544611" cy="394321"/>
          </a:xfrm>
          <a:prstGeom prst="line">
            <a:avLst/>
          </a:prstGeom>
          <a:noFill/>
          <a:ln w="25400">
            <a:solidFill>
              <a:srgbClr val="7030A0"/>
            </a:solidFill>
            <a:prstDash val="solid"/>
            <a:round/>
            <a:headEnd type="triangl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Line 30"/>
          <p:cNvSpPr>
            <a:spLocks noChangeShapeType="1"/>
          </p:cNvSpPr>
          <p:nvPr/>
        </p:nvSpPr>
        <p:spPr bwMode="auto">
          <a:xfrm rot="18373732" flipH="1">
            <a:off x="6118960" y="2607206"/>
            <a:ext cx="544611" cy="394321"/>
          </a:xfrm>
          <a:prstGeom prst="line">
            <a:avLst/>
          </a:prstGeom>
          <a:noFill/>
          <a:ln w="25400">
            <a:solidFill>
              <a:srgbClr val="7030A0"/>
            </a:solidFill>
            <a:prstDash val="solid"/>
            <a:round/>
            <a:headEnd type="triangl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Oval 141"/>
          <p:cNvSpPr/>
          <p:nvPr/>
        </p:nvSpPr>
        <p:spPr>
          <a:xfrm>
            <a:off x="7207008" y="3093675"/>
            <a:ext cx="113129" cy="119302"/>
          </a:xfrm>
          <a:prstGeom prst="ellipse">
            <a:avLst/>
          </a:prstGeom>
          <a:solidFill>
            <a:srgbClr val="00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Oval 142"/>
          <p:cNvSpPr/>
          <p:nvPr/>
        </p:nvSpPr>
        <p:spPr>
          <a:xfrm>
            <a:off x="9151224" y="3093675"/>
            <a:ext cx="113129" cy="119302"/>
          </a:xfrm>
          <a:prstGeom prst="ellipse">
            <a:avLst/>
          </a:prstGeom>
          <a:solidFill>
            <a:srgbClr val="00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4" name="Group 143"/>
          <p:cNvGrpSpPr/>
          <p:nvPr/>
        </p:nvGrpSpPr>
        <p:grpSpPr>
          <a:xfrm>
            <a:off x="7266149" y="3501008"/>
            <a:ext cx="1963266" cy="288000"/>
            <a:chOff x="1295033" y="4515677"/>
            <a:chExt cx="1952249" cy="201608"/>
          </a:xfrm>
        </p:grpSpPr>
        <p:cxnSp>
          <p:nvCxnSpPr>
            <p:cNvPr id="145" name="Straight Arrow Connector 144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>
          <a:xfrm>
            <a:off x="7991189" y="363232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90</a:t>
            </a:r>
            <a:endParaRPr lang="en-GB" sz="1000" b="1" dirty="0"/>
          </a:p>
        </p:txBody>
      </p:sp>
      <p:sp>
        <p:nvSpPr>
          <p:cNvPr id="150" name="Oval 149"/>
          <p:cNvSpPr/>
          <p:nvPr/>
        </p:nvSpPr>
        <p:spPr>
          <a:xfrm>
            <a:off x="4733182" y="3093344"/>
            <a:ext cx="113129" cy="119302"/>
          </a:xfrm>
          <a:prstGeom prst="ellipse">
            <a:avLst/>
          </a:prstGeom>
          <a:solidFill>
            <a:srgbClr val="00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TextBox 150"/>
          <p:cNvSpPr txBox="1"/>
          <p:nvPr/>
        </p:nvSpPr>
        <p:spPr>
          <a:xfrm rot="1183088">
            <a:off x="4935364" y="3139115"/>
            <a:ext cx="81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9900"/>
                </a:solidFill>
              </a:rPr>
              <a:t>R30</a:t>
            </a:r>
            <a:endParaRPr lang="en-GB" sz="1200" b="1" dirty="0">
              <a:solidFill>
                <a:srgbClr val="0099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824192" y="27809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BACK</a:t>
            </a:r>
            <a:endParaRPr lang="en-GB" dirty="0"/>
          </a:p>
        </p:txBody>
      </p:sp>
      <p:sp>
        <p:nvSpPr>
          <p:cNvPr id="158" name="TextBox 157"/>
          <p:cNvSpPr txBox="1"/>
          <p:nvPr/>
        </p:nvSpPr>
        <p:spPr>
          <a:xfrm rot="19994769" flipH="1" flipV="1">
            <a:off x="7150549" y="494034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12700" prstMaterial="flat">
              <a:bevelB w="69850" h="69850" prst="divot"/>
              <a:contourClr>
                <a:schemeClr val="tx1"/>
              </a:contourClr>
            </a:sp3d>
          </a:bodyPr>
          <a:lstStyle/>
          <a:p>
            <a:r>
              <a:rPr lang="en-GB" sz="2000" i="1" dirty="0">
                <a:solidFill>
                  <a:srgbClr val="FF0000"/>
                </a:solidFill>
                <a:latin typeface="BankGothic Md BT" pitchFamily="34" charset="0"/>
              </a:rPr>
              <a:t>CONTAINER</a:t>
            </a:r>
            <a:endParaRPr lang="en-GB" sz="2000" i="1" dirty="0">
              <a:solidFill>
                <a:srgbClr val="FF0000"/>
              </a:solidFill>
              <a:latin typeface="BankGothic Md BT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192344" y="272341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SIDE</a:t>
            </a:r>
            <a:endParaRPr lang="en-GB" dirty="0"/>
          </a:p>
        </p:txBody>
      </p:sp>
      <p:cxnSp>
        <p:nvCxnSpPr>
          <p:cNvPr id="161" name="Straight Connector 160"/>
          <p:cNvCxnSpPr/>
          <p:nvPr/>
        </p:nvCxnSpPr>
        <p:spPr>
          <a:xfrm rot="10800000" flipV="1">
            <a:off x="4592205" y="2011700"/>
            <a:ext cx="216026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4527064" y="2102660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20</a:t>
            </a:r>
            <a:endParaRPr lang="en-GB" sz="1000" b="1" dirty="0"/>
          </a:p>
        </p:txBody>
      </p:sp>
      <p:sp>
        <p:nvSpPr>
          <p:cNvPr id="1078" name="Freeform 54"/>
          <p:cNvSpPr>
            <a:spLocks/>
          </p:cNvSpPr>
          <p:nvPr/>
        </p:nvSpPr>
        <p:spPr bwMode="auto">
          <a:xfrm>
            <a:off x="7154862" y="5583237"/>
            <a:ext cx="223838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" y="27"/>
              </a:cxn>
              <a:cxn ang="0">
                <a:pos x="186" y="45"/>
              </a:cxn>
              <a:cxn ang="0">
                <a:pos x="283" y="50"/>
              </a:cxn>
              <a:cxn ang="0">
                <a:pos x="378" y="45"/>
              </a:cxn>
              <a:cxn ang="0">
                <a:pos x="473" y="27"/>
              </a:cxn>
              <a:cxn ang="0">
                <a:pos x="565" y="0"/>
              </a:cxn>
            </a:cxnLst>
            <a:rect l="0" t="0" r="r" b="b"/>
            <a:pathLst>
              <a:path w="565" h="50">
                <a:moveTo>
                  <a:pt x="0" y="0"/>
                </a:moveTo>
                <a:lnTo>
                  <a:pt x="92" y="27"/>
                </a:lnTo>
                <a:lnTo>
                  <a:pt x="186" y="45"/>
                </a:lnTo>
                <a:lnTo>
                  <a:pt x="283" y="50"/>
                </a:lnTo>
                <a:lnTo>
                  <a:pt x="378" y="45"/>
                </a:lnTo>
                <a:lnTo>
                  <a:pt x="473" y="27"/>
                </a:lnTo>
                <a:lnTo>
                  <a:pt x="565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n>
                <a:solidFill>
                  <a:srgbClr val="FF0000"/>
                </a:solidFill>
              </a:ln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6312024" y="862128"/>
            <a:ext cx="3960440" cy="5591209"/>
            <a:chOff x="9540552" y="692696"/>
            <a:chExt cx="3960440" cy="5591209"/>
          </a:xfrm>
        </p:grpSpPr>
        <p:grpSp>
          <p:nvGrpSpPr>
            <p:cNvPr id="96" name="Group 95"/>
            <p:cNvGrpSpPr/>
            <p:nvPr/>
          </p:nvGrpSpPr>
          <p:grpSpPr>
            <a:xfrm>
              <a:off x="9540552" y="692696"/>
              <a:ext cx="3960440" cy="5591209"/>
              <a:chOff x="4788024" y="692696"/>
              <a:chExt cx="3960440" cy="5591209"/>
            </a:xfrm>
          </p:grpSpPr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7460" t="18540" r="42419" b="13421"/>
              <a:stretch>
                <a:fillRect/>
              </a:stretch>
            </p:blipFill>
            <p:spPr bwMode="auto">
              <a:xfrm>
                <a:off x="4788024" y="692696"/>
                <a:ext cx="3960440" cy="5591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" name="TextBox 82"/>
              <p:cNvSpPr txBox="1"/>
              <p:nvPr/>
            </p:nvSpPr>
            <p:spPr>
              <a:xfrm rot="20510159">
                <a:off x="5187819" y="2964588"/>
                <a:ext cx="4830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20</a:t>
                </a:r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 rot="20510159">
                <a:off x="5200365" y="3458770"/>
                <a:ext cx="4830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20</a:t>
                </a:r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20510159">
                <a:off x="5198394" y="4187706"/>
                <a:ext cx="4830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30</a:t>
                </a:r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20510159">
                <a:off x="5226969" y="4987438"/>
                <a:ext cx="4830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30</a:t>
                </a:r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5167757">
                <a:off x="4646233" y="4293956"/>
                <a:ext cx="6997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100</a:t>
                </a:r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 rot="20510159">
                <a:off x="6490346" y="1222831"/>
                <a:ext cx="4830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90</a:t>
                </a:r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rot="1986592">
                <a:off x="8026974" y="849288"/>
                <a:ext cx="4830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</a:rPr>
                  <a:t>30</a:t>
                </a:r>
                <a:endParaRPr lang="en-GB" sz="2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602972" y="5387009"/>
                <a:ext cx="137843" cy="13784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9" name="Freeform 168"/>
            <p:cNvSpPr/>
            <p:nvPr/>
          </p:nvSpPr>
          <p:spPr>
            <a:xfrm>
              <a:off x="10394950" y="1403350"/>
              <a:ext cx="2209800" cy="2794000"/>
            </a:xfrm>
            <a:custGeom>
              <a:avLst/>
              <a:gdLst>
                <a:gd name="connsiteX0" fmla="*/ 0 w 2209800"/>
                <a:gd name="connsiteY0" fmla="*/ 1263650 h 2794000"/>
                <a:gd name="connsiteX1" fmla="*/ 12700 w 2209800"/>
                <a:gd name="connsiteY1" fmla="*/ 1841500 h 2794000"/>
                <a:gd name="connsiteX2" fmla="*/ 736600 w 2209800"/>
                <a:gd name="connsiteY2" fmla="*/ 2794000 h 2794000"/>
                <a:gd name="connsiteX3" fmla="*/ 2209800 w 2209800"/>
                <a:gd name="connsiteY3" fmla="*/ 1949450 h 2794000"/>
                <a:gd name="connsiteX4" fmla="*/ 2203450 w 2209800"/>
                <a:gd name="connsiteY4" fmla="*/ 0 h 2794000"/>
                <a:gd name="connsiteX5" fmla="*/ 0 w 2209800"/>
                <a:gd name="connsiteY5" fmla="*/ 1263650 h 279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0" h="2794000">
                  <a:moveTo>
                    <a:pt x="0" y="1263650"/>
                  </a:moveTo>
                  <a:lnTo>
                    <a:pt x="12700" y="1841500"/>
                  </a:lnTo>
                  <a:lnTo>
                    <a:pt x="736600" y="2794000"/>
                  </a:lnTo>
                  <a:lnTo>
                    <a:pt x="2209800" y="1949450"/>
                  </a:lnTo>
                  <a:cubicBezTo>
                    <a:pt x="2207683" y="1299633"/>
                    <a:pt x="2205567" y="649817"/>
                    <a:pt x="2203450" y="0"/>
                  </a:cubicBezTo>
                  <a:lnTo>
                    <a:pt x="0" y="12636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10401300" y="3261360"/>
              <a:ext cx="723900" cy="2301240"/>
            </a:xfrm>
            <a:custGeom>
              <a:avLst/>
              <a:gdLst>
                <a:gd name="connsiteX0" fmla="*/ 0 w 723900"/>
                <a:gd name="connsiteY0" fmla="*/ 2225040 h 2301240"/>
                <a:gd name="connsiteX1" fmla="*/ 0 w 723900"/>
                <a:gd name="connsiteY1" fmla="*/ 0 h 2301240"/>
                <a:gd name="connsiteX2" fmla="*/ 723900 w 723900"/>
                <a:gd name="connsiteY2" fmla="*/ 952500 h 2301240"/>
                <a:gd name="connsiteX3" fmla="*/ 716280 w 723900"/>
                <a:gd name="connsiteY3" fmla="*/ 1920240 h 2301240"/>
                <a:gd name="connsiteX4" fmla="*/ 716280 w 723900"/>
                <a:gd name="connsiteY4" fmla="*/ 1981200 h 2301240"/>
                <a:gd name="connsiteX5" fmla="*/ 693420 w 723900"/>
                <a:gd name="connsiteY5" fmla="*/ 2049780 h 2301240"/>
                <a:gd name="connsiteX6" fmla="*/ 647700 w 723900"/>
                <a:gd name="connsiteY6" fmla="*/ 2133600 h 2301240"/>
                <a:gd name="connsiteX7" fmla="*/ 609600 w 723900"/>
                <a:gd name="connsiteY7" fmla="*/ 2202180 h 2301240"/>
                <a:gd name="connsiteX8" fmla="*/ 541020 w 723900"/>
                <a:gd name="connsiteY8" fmla="*/ 2247900 h 2301240"/>
                <a:gd name="connsiteX9" fmla="*/ 541020 w 723900"/>
                <a:gd name="connsiteY9" fmla="*/ 2247900 h 2301240"/>
                <a:gd name="connsiteX10" fmla="*/ 426720 w 723900"/>
                <a:gd name="connsiteY10" fmla="*/ 2293620 h 2301240"/>
                <a:gd name="connsiteX11" fmla="*/ 365760 w 723900"/>
                <a:gd name="connsiteY11" fmla="*/ 2301240 h 2301240"/>
                <a:gd name="connsiteX12" fmla="*/ 312420 w 723900"/>
                <a:gd name="connsiteY12" fmla="*/ 2301240 h 2301240"/>
                <a:gd name="connsiteX13" fmla="*/ 274320 w 723900"/>
                <a:gd name="connsiteY13" fmla="*/ 2293620 h 2301240"/>
                <a:gd name="connsiteX14" fmla="*/ 243840 w 723900"/>
                <a:gd name="connsiteY14" fmla="*/ 2286000 h 2301240"/>
                <a:gd name="connsiteX15" fmla="*/ 167640 w 723900"/>
                <a:gd name="connsiteY15" fmla="*/ 2270760 h 2301240"/>
                <a:gd name="connsiteX16" fmla="*/ 68580 w 723900"/>
                <a:gd name="connsiteY16" fmla="*/ 2232660 h 2301240"/>
                <a:gd name="connsiteX17" fmla="*/ 0 w 723900"/>
                <a:gd name="connsiteY17" fmla="*/ 2225040 h 23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3900" h="2301240">
                  <a:moveTo>
                    <a:pt x="0" y="2225040"/>
                  </a:moveTo>
                  <a:lnTo>
                    <a:pt x="0" y="0"/>
                  </a:lnTo>
                  <a:lnTo>
                    <a:pt x="723900" y="952500"/>
                  </a:lnTo>
                  <a:lnTo>
                    <a:pt x="716280" y="1920240"/>
                  </a:lnTo>
                  <a:lnTo>
                    <a:pt x="716280" y="1981200"/>
                  </a:lnTo>
                  <a:lnTo>
                    <a:pt x="693420" y="2049780"/>
                  </a:lnTo>
                  <a:lnTo>
                    <a:pt x="647700" y="2133600"/>
                  </a:lnTo>
                  <a:lnTo>
                    <a:pt x="609600" y="2202180"/>
                  </a:lnTo>
                  <a:lnTo>
                    <a:pt x="541020" y="2247900"/>
                  </a:lnTo>
                  <a:lnTo>
                    <a:pt x="541020" y="2247900"/>
                  </a:lnTo>
                  <a:lnTo>
                    <a:pt x="426720" y="2293620"/>
                  </a:lnTo>
                  <a:lnTo>
                    <a:pt x="365760" y="2301240"/>
                  </a:lnTo>
                  <a:lnTo>
                    <a:pt x="312420" y="2301240"/>
                  </a:lnTo>
                  <a:lnTo>
                    <a:pt x="274320" y="2293620"/>
                  </a:lnTo>
                  <a:lnTo>
                    <a:pt x="243840" y="2286000"/>
                  </a:lnTo>
                  <a:lnTo>
                    <a:pt x="167640" y="2270760"/>
                  </a:lnTo>
                  <a:lnTo>
                    <a:pt x="68580" y="2232660"/>
                  </a:lnTo>
                  <a:lnTo>
                    <a:pt x="0" y="222504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EFD1">
                    <a:alpha val="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2604750" y="2006600"/>
              <a:ext cx="717550" cy="1339850"/>
            </a:xfrm>
            <a:custGeom>
              <a:avLst/>
              <a:gdLst>
                <a:gd name="connsiteX0" fmla="*/ 0 w 717550"/>
                <a:gd name="connsiteY0" fmla="*/ 0 h 1339850"/>
                <a:gd name="connsiteX1" fmla="*/ 717550 w 717550"/>
                <a:gd name="connsiteY1" fmla="*/ 939800 h 1339850"/>
                <a:gd name="connsiteX2" fmla="*/ 12700 w 717550"/>
                <a:gd name="connsiteY2" fmla="*/ 1339850 h 1339850"/>
                <a:gd name="connsiteX3" fmla="*/ 0 w 717550"/>
                <a:gd name="connsiteY3" fmla="*/ 0 h 133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550" h="1339850">
                  <a:moveTo>
                    <a:pt x="0" y="0"/>
                  </a:moveTo>
                  <a:lnTo>
                    <a:pt x="717550" y="939800"/>
                  </a:lnTo>
                  <a:lnTo>
                    <a:pt x="12700" y="133985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08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0998200" y="2940050"/>
              <a:ext cx="2330450" cy="2527300"/>
            </a:xfrm>
            <a:custGeom>
              <a:avLst/>
              <a:gdLst>
                <a:gd name="connsiteX0" fmla="*/ 133350 w 2330450"/>
                <a:gd name="connsiteY0" fmla="*/ 1250950 h 2527300"/>
                <a:gd name="connsiteX1" fmla="*/ 2330450 w 2330450"/>
                <a:gd name="connsiteY1" fmla="*/ 0 h 2527300"/>
                <a:gd name="connsiteX2" fmla="*/ 2330450 w 2330450"/>
                <a:gd name="connsiteY2" fmla="*/ 952500 h 2527300"/>
                <a:gd name="connsiteX3" fmla="*/ 2317750 w 2330450"/>
                <a:gd name="connsiteY3" fmla="*/ 990600 h 2527300"/>
                <a:gd name="connsiteX4" fmla="*/ 2298700 w 2330450"/>
                <a:gd name="connsiteY4" fmla="*/ 1073150 h 2527300"/>
                <a:gd name="connsiteX5" fmla="*/ 2279650 w 2330450"/>
                <a:gd name="connsiteY5" fmla="*/ 1123950 h 2527300"/>
                <a:gd name="connsiteX6" fmla="*/ 2260600 w 2330450"/>
                <a:gd name="connsiteY6" fmla="*/ 1168400 h 2527300"/>
                <a:gd name="connsiteX7" fmla="*/ 2222500 w 2330450"/>
                <a:gd name="connsiteY7" fmla="*/ 1225550 h 2527300"/>
                <a:gd name="connsiteX8" fmla="*/ 2190750 w 2330450"/>
                <a:gd name="connsiteY8" fmla="*/ 1263650 h 2527300"/>
                <a:gd name="connsiteX9" fmla="*/ 2159000 w 2330450"/>
                <a:gd name="connsiteY9" fmla="*/ 1295400 h 2527300"/>
                <a:gd name="connsiteX10" fmla="*/ 2139950 w 2330450"/>
                <a:gd name="connsiteY10" fmla="*/ 1308100 h 2527300"/>
                <a:gd name="connsiteX11" fmla="*/ 0 w 2330450"/>
                <a:gd name="connsiteY11" fmla="*/ 2527300 h 2527300"/>
                <a:gd name="connsiteX12" fmla="*/ 50800 w 2330450"/>
                <a:gd name="connsiteY12" fmla="*/ 2444750 h 2527300"/>
                <a:gd name="connsiteX13" fmla="*/ 76200 w 2330450"/>
                <a:gd name="connsiteY13" fmla="*/ 2400300 h 2527300"/>
                <a:gd name="connsiteX14" fmla="*/ 101600 w 2330450"/>
                <a:gd name="connsiteY14" fmla="*/ 2362200 h 2527300"/>
                <a:gd name="connsiteX15" fmla="*/ 114300 w 2330450"/>
                <a:gd name="connsiteY15" fmla="*/ 2311400 h 2527300"/>
                <a:gd name="connsiteX16" fmla="*/ 120650 w 2330450"/>
                <a:gd name="connsiteY16" fmla="*/ 2260600 h 2527300"/>
                <a:gd name="connsiteX17" fmla="*/ 120650 w 2330450"/>
                <a:gd name="connsiteY17" fmla="*/ 2228850 h 2527300"/>
                <a:gd name="connsiteX18" fmla="*/ 127000 w 2330450"/>
                <a:gd name="connsiteY18" fmla="*/ 2178050 h 2527300"/>
                <a:gd name="connsiteX19" fmla="*/ 133350 w 2330450"/>
                <a:gd name="connsiteY19" fmla="*/ 1250950 h 25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30450" h="2527300">
                  <a:moveTo>
                    <a:pt x="133350" y="1250950"/>
                  </a:moveTo>
                  <a:lnTo>
                    <a:pt x="2330450" y="0"/>
                  </a:lnTo>
                  <a:lnTo>
                    <a:pt x="2330450" y="952500"/>
                  </a:lnTo>
                  <a:lnTo>
                    <a:pt x="2317750" y="990600"/>
                  </a:lnTo>
                  <a:lnTo>
                    <a:pt x="2298700" y="1073150"/>
                  </a:lnTo>
                  <a:lnTo>
                    <a:pt x="2279650" y="1123950"/>
                  </a:lnTo>
                  <a:lnTo>
                    <a:pt x="2260600" y="1168400"/>
                  </a:lnTo>
                  <a:lnTo>
                    <a:pt x="2222500" y="1225550"/>
                  </a:lnTo>
                  <a:lnTo>
                    <a:pt x="2190750" y="1263650"/>
                  </a:lnTo>
                  <a:lnTo>
                    <a:pt x="2159000" y="1295400"/>
                  </a:lnTo>
                  <a:lnTo>
                    <a:pt x="2139950" y="1308100"/>
                  </a:lnTo>
                  <a:lnTo>
                    <a:pt x="0" y="2527300"/>
                  </a:lnTo>
                  <a:lnTo>
                    <a:pt x="50800" y="2444750"/>
                  </a:lnTo>
                  <a:lnTo>
                    <a:pt x="76200" y="2400300"/>
                  </a:lnTo>
                  <a:lnTo>
                    <a:pt x="101600" y="2362200"/>
                  </a:lnTo>
                  <a:lnTo>
                    <a:pt x="114300" y="2311400"/>
                  </a:lnTo>
                  <a:lnTo>
                    <a:pt x="120650" y="2260600"/>
                  </a:lnTo>
                  <a:lnTo>
                    <a:pt x="120650" y="2228850"/>
                  </a:lnTo>
                  <a:lnTo>
                    <a:pt x="127000" y="2178050"/>
                  </a:lnTo>
                  <a:cubicBezTo>
                    <a:pt x="129117" y="1869017"/>
                    <a:pt x="131233" y="1559983"/>
                    <a:pt x="133350" y="125095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6023992" y="623731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  255</a:t>
            </a:r>
            <a:endParaRPr lang="en-GB" sz="1400" b="1" dirty="0"/>
          </a:p>
        </p:txBody>
      </p:sp>
      <p:sp>
        <p:nvSpPr>
          <p:cNvPr id="177" name="TextBox 176"/>
          <p:cNvSpPr txBox="1"/>
          <p:nvPr/>
        </p:nvSpPr>
        <p:spPr>
          <a:xfrm rot="20669187">
            <a:off x="2365740" y="284651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12700" prstMaterial="flat">
              <a:bevelB w="69850" h="69850" prst="divot"/>
              <a:contourClr>
                <a:schemeClr val="tx1"/>
              </a:contourClr>
            </a:sp3d>
          </a:bodyPr>
          <a:lstStyle/>
          <a:p>
            <a:r>
              <a:rPr lang="en-GB" sz="2000" i="1" dirty="0">
                <a:solidFill>
                  <a:srgbClr val="FF0000"/>
                </a:solidFill>
                <a:latin typeface="BankGothic Md BT" pitchFamily="34" charset="0"/>
              </a:rPr>
              <a:t>CONTAINER</a:t>
            </a:r>
            <a:endParaRPr lang="en-GB" sz="2000" i="1" dirty="0">
              <a:solidFill>
                <a:srgbClr val="FF0000"/>
              </a:solidFill>
              <a:latin typeface="BankGothic Md BT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 rot="19000728">
            <a:off x="7982365" y="409606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12700" prstMaterial="flat">
              <a:bevelB w="69850" h="69850" prst="divot"/>
              <a:contourClr>
                <a:schemeClr val="tx1"/>
              </a:contourClr>
            </a:sp3d>
          </a:bodyPr>
          <a:lstStyle/>
          <a:p>
            <a:r>
              <a:rPr lang="en-GB" sz="2000" i="1" dirty="0">
                <a:solidFill>
                  <a:srgbClr val="FF0000"/>
                </a:solidFill>
                <a:latin typeface="BankGothic Md BT" pitchFamily="34" charset="0"/>
              </a:rPr>
              <a:t>CONTAINER</a:t>
            </a:r>
            <a:endParaRPr lang="en-GB" sz="2000" i="1" dirty="0">
              <a:solidFill>
                <a:srgbClr val="FF0000"/>
              </a:solidFill>
              <a:latin typeface="BankGothic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894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3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3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3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3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3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3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3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3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3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3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3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3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3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3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3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3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3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3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3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3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3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3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3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3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3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3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3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3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3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3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3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30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30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3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3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3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8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3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3000" tmFilter="0, 0; .2, .5; .8, .5; 1, 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1500" autoRev="1" fill="hold"/>
                                        <p:tgtEl>
                                          <p:spTgt spid="1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3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3000" tmFilter="0, 0; .2, .5; .8, .5; 1, 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1500" autoRev="1" fill="hold"/>
                                        <p:tgtEl>
                                          <p:spTgt spid="1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3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3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3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3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4" dur="3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9" dur="3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3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3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3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3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3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3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3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3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3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2" grpId="0" animBg="1"/>
      <p:bldP spid="171" grpId="0" animBg="1"/>
      <p:bldP spid="170" grpId="0" animBg="1"/>
      <p:bldP spid="168" grpId="0" animBg="1"/>
      <p:bldP spid="166" grpId="0" animBg="1"/>
      <p:bldP spid="165" grpId="0" animBg="1"/>
      <p:bldP spid="163" grpId="0" animBg="1"/>
      <p:bldP spid="160" grpId="0"/>
      <p:bldP spid="97" grpId="0"/>
      <p:bldP spid="1034" grpId="0" animBg="1"/>
      <p:bldP spid="152" grpId="0" animBg="1"/>
      <p:bldP spid="1065" grpId="0" animBg="1"/>
      <p:bldP spid="1069" grpId="0" animBg="1"/>
      <p:bldP spid="1070" grpId="0" animBg="1"/>
      <p:bldP spid="1071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6" grpId="0" animBg="1"/>
      <p:bldP spid="1067" grpId="0" animBg="1"/>
      <p:bldP spid="1068" grpId="0" animBg="1"/>
      <p:bldP spid="1072" grpId="0" animBg="1"/>
      <p:bldP spid="1073" grpId="0" animBg="1"/>
      <p:bldP spid="1074" grpId="0" animBg="1"/>
      <p:bldP spid="1074" grpId="1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97" grpId="0" animBg="1"/>
      <p:bldP spid="1098" grpId="0" animBg="1"/>
      <p:bldP spid="1099" grpId="0" animBg="1"/>
      <p:bldP spid="1100" grpId="0" animBg="1"/>
      <p:bldP spid="79" grpId="0" animBg="1"/>
      <p:bldP spid="80" grpId="0" animBg="1"/>
      <p:bldP spid="1075" grpId="0" animBg="1"/>
      <p:bldP spid="1075" grpId="1" animBg="1"/>
      <p:bldP spid="1076" grpId="0" animBg="1"/>
      <p:bldP spid="1077" grpId="0" animBg="1"/>
      <p:bldP spid="81" grpId="0"/>
      <p:bldP spid="82" grpId="0" animBg="1"/>
      <p:bldP spid="85" grpId="0" animBg="1"/>
      <p:bldP spid="102" grpId="0"/>
      <p:bldP spid="103" grpId="0"/>
      <p:bldP spid="109" grpId="0"/>
      <p:bldP spid="110" grpId="0"/>
      <p:bldP spid="115" grpId="0"/>
      <p:bldP spid="129" grpId="0"/>
      <p:bldP spid="130" grpId="0"/>
      <p:bldP spid="131" grpId="0"/>
      <p:bldP spid="139" grpId="0" animBg="1"/>
      <p:bldP spid="141" grpId="0" animBg="1"/>
      <p:bldP spid="142" grpId="0" animBg="1"/>
      <p:bldP spid="143" grpId="0" animBg="1"/>
      <p:bldP spid="148" grpId="0"/>
      <p:bldP spid="150" grpId="0" animBg="1"/>
      <p:bldP spid="151" grpId="0"/>
      <p:bldP spid="157" grpId="0"/>
      <p:bldP spid="158" grpId="0"/>
      <p:bldP spid="159" grpId="0"/>
      <p:bldP spid="162" grpId="0"/>
      <p:bldP spid="1078" grpId="0" animBg="1"/>
      <p:bldP spid="84" grpId="0"/>
      <p:bldP spid="177" grpId="0"/>
      <p:bldP spid="177" grpId="1"/>
      <p:bldP spid="1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8812213" y="3840162"/>
            <a:ext cx="1588" cy="234473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085975" y="3840162"/>
            <a:ext cx="3697288" cy="15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528762" y="-3175"/>
            <a:ext cx="1588" cy="68548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528762" y="-3175"/>
            <a:ext cx="9115426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746251" y="227012"/>
            <a:ext cx="8680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746251" y="388937"/>
            <a:ext cx="8680451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746251" y="457200"/>
            <a:ext cx="8680451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746251" y="527050"/>
            <a:ext cx="8680451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746251" y="688975"/>
            <a:ext cx="8680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10644188" y="-3175"/>
            <a:ext cx="1588" cy="68548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0426700" y="227013"/>
            <a:ext cx="1588" cy="63928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H="1">
            <a:off x="1528762" y="6851650"/>
            <a:ext cx="9115426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 flipH="1">
            <a:off x="1746251" y="6619875"/>
            <a:ext cx="86804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1746250" y="227013"/>
            <a:ext cx="1588" cy="63928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2262188" y="3840162"/>
            <a:ext cx="1628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2262188" y="4300537"/>
            <a:ext cx="1628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2262188" y="5454650"/>
            <a:ext cx="1628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flipV="1">
            <a:off x="3890962" y="2339975"/>
            <a:ext cx="1588" cy="15001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flipH="1">
            <a:off x="2262188" y="2339975"/>
            <a:ext cx="1628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 flipH="1">
            <a:off x="2262188" y="2916237"/>
            <a:ext cx="1628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2262187" y="2339975"/>
            <a:ext cx="1588" cy="15001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2262187" y="3840162"/>
            <a:ext cx="1588" cy="1841500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3890962" y="3840163"/>
            <a:ext cx="1588" cy="1814513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2262187" y="4300538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3890962" y="4300538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V="1">
            <a:off x="3890962" y="3840163"/>
            <a:ext cx="433388" cy="460375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3890963" y="2916237"/>
            <a:ext cx="1838325" cy="15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3890962" y="2339975"/>
            <a:ext cx="1708150" cy="15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 flipV="1">
            <a:off x="4324350" y="2916238"/>
            <a:ext cx="1588" cy="9239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 flipV="1">
            <a:off x="5410200" y="2916238"/>
            <a:ext cx="1588" cy="9239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4324350" y="3840162"/>
            <a:ext cx="10858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2" name="Freeform 38"/>
          <p:cNvSpPr>
            <a:spLocks/>
          </p:cNvSpPr>
          <p:nvPr/>
        </p:nvSpPr>
        <p:spPr bwMode="auto">
          <a:xfrm>
            <a:off x="4324350" y="2339976"/>
            <a:ext cx="1085850" cy="576263"/>
          </a:xfrm>
          <a:custGeom>
            <a:avLst/>
            <a:gdLst/>
            <a:ahLst/>
            <a:cxnLst>
              <a:cxn ang="0">
                <a:pos x="2734" y="1453"/>
              </a:cxn>
              <a:cxn ang="0">
                <a:pos x="2722" y="1263"/>
              </a:cxn>
              <a:cxn ang="0">
                <a:pos x="2687" y="1077"/>
              </a:cxn>
              <a:cxn ang="0">
                <a:pos x="2630" y="897"/>
              </a:cxn>
              <a:cxn ang="0">
                <a:pos x="2551" y="727"/>
              </a:cxn>
              <a:cxn ang="0">
                <a:pos x="2452" y="568"/>
              </a:cxn>
              <a:cxn ang="0">
                <a:pos x="2333" y="426"/>
              </a:cxn>
              <a:cxn ang="0">
                <a:pos x="2199" y="300"/>
              </a:cxn>
              <a:cxn ang="0">
                <a:pos x="2051" y="195"/>
              </a:cxn>
              <a:cxn ang="0">
                <a:pos x="1891" y="110"/>
              </a:cxn>
              <a:cxn ang="0">
                <a:pos x="1721" y="50"/>
              </a:cxn>
              <a:cxn ang="0">
                <a:pos x="1546" y="12"/>
              </a:cxn>
              <a:cxn ang="0">
                <a:pos x="1367" y="0"/>
              </a:cxn>
              <a:cxn ang="0">
                <a:pos x="1189" y="12"/>
              </a:cxn>
              <a:cxn ang="0">
                <a:pos x="1013" y="50"/>
              </a:cxn>
              <a:cxn ang="0">
                <a:pos x="844" y="110"/>
              </a:cxn>
              <a:cxn ang="0">
                <a:pos x="683" y="195"/>
              </a:cxn>
              <a:cxn ang="0">
                <a:pos x="534" y="300"/>
              </a:cxn>
              <a:cxn ang="0">
                <a:pos x="400" y="426"/>
              </a:cxn>
              <a:cxn ang="0">
                <a:pos x="283" y="568"/>
              </a:cxn>
              <a:cxn ang="0">
                <a:pos x="183" y="727"/>
              </a:cxn>
              <a:cxn ang="0">
                <a:pos x="104" y="897"/>
              </a:cxn>
              <a:cxn ang="0">
                <a:pos x="46" y="1077"/>
              </a:cxn>
              <a:cxn ang="0">
                <a:pos x="12" y="1263"/>
              </a:cxn>
              <a:cxn ang="0">
                <a:pos x="0" y="1453"/>
              </a:cxn>
            </a:cxnLst>
            <a:rect l="0" t="0" r="r" b="b"/>
            <a:pathLst>
              <a:path w="2734" h="1453">
                <a:moveTo>
                  <a:pt x="2734" y="1453"/>
                </a:moveTo>
                <a:lnTo>
                  <a:pt x="2722" y="1263"/>
                </a:lnTo>
                <a:lnTo>
                  <a:pt x="2687" y="1077"/>
                </a:lnTo>
                <a:lnTo>
                  <a:pt x="2630" y="897"/>
                </a:lnTo>
                <a:lnTo>
                  <a:pt x="2551" y="727"/>
                </a:lnTo>
                <a:lnTo>
                  <a:pt x="2452" y="568"/>
                </a:lnTo>
                <a:lnTo>
                  <a:pt x="2333" y="426"/>
                </a:lnTo>
                <a:lnTo>
                  <a:pt x="2199" y="300"/>
                </a:lnTo>
                <a:lnTo>
                  <a:pt x="2051" y="195"/>
                </a:lnTo>
                <a:lnTo>
                  <a:pt x="1891" y="110"/>
                </a:lnTo>
                <a:lnTo>
                  <a:pt x="1721" y="50"/>
                </a:lnTo>
                <a:lnTo>
                  <a:pt x="1546" y="12"/>
                </a:lnTo>
                <a:lnTo>
                  <a:pt x="1367" y="0"/>
                </a:lnTo>
                <a:lnTo>
                  <a:pt x="1189" y="12"/>
                </a:lnTo>
                <a:lnTo>
                  <a:pt x="1013" y="50"/>
                </a:lnTo>
                <a:lnTo>
                  <a:pt x="844" y="110"/>
                </a:lnTo>
                <a:lnTo>
                  <a:pt x="683" y="195"/>
                </a:lnTo>
                <a:lnTo>
                  <a:pt x="534" y="300"/>
                </a:lnTo>
                <a:lnTo>
                  <a:pt x="400" y="426"/>
                </a:lnTo>
                <a:lnTo>
                  <a:pt x="283" y="568"/>
                </a:lnTo>
                <a:lnTo>
                  <a:pt x="183" y="727"/>
                </a:lnTo>
                <a:lnTo>
                  <a:pt x="104" y="897"/>
                </a:lnTo>
                <a:lnTo>
                  <a:pt x="46" y="1077"/>
                </a:lnTo>
                <a:lnTo>
                  <a:pt x="12" y="1263"/>
                </a:lnTo>
                <a:lnTo>
                  <a:pt x="0" y="1453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 flipV="1">
            <a:off x="4867275" y="2339975"/>
            <a:ext cx="1588" cy="15001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5783262" y="3840162"/>
            <a:ext cx="426243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5729287" y="2916237"/>
            <a:ext cx="426243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5599112" y="2339975"/>
            <a:ext cx="426243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7183439" y="3840162"/>
            <a:ext cx="1628775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 flipH="1">
            <a:off x="7183439" y="2916237"/>
            <a:ext cx="1628775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7183438" y="2916238"/>
            <a:ext cx="1588" cy="923925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8812213" y="2916238"/>
            <a:ext cx="1588" cy="923925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 flipV="1">
            <a:off x="6099175" y="2916238"/>
            <a:ext cx="1588" cy="9239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6099176" y="3840162"/>
            <a:ext cx="10842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3" name="Freeform 49"/>
          <p:cNvSpPr>
            <a:spLocks/>
          </p:cNvSpPr>
          <p:nvPr/>
        </p:nvSpPr>
        <p:spPr bwMode="auto">
          <a:xfrm>
            <a:off x="6099176" y="2339976"/>
            <a:ext cx="1084263" cy="576263"/>
          </a:xfrm>
          <a:custGeom>
            <a:avLst/>
            <a:gdLst/>
            <a:ahLst/>
            <a:cxnLst>
              <a:cxn ang="0">
                <a:pos x="2734" y="1453"/>
              </a:cxn>
              <a:cxn ang="0">
                <a:pos x="2723" y="1263"/>
              </a:cxn>
              <a:cxn ang="0">
                <a:pos x="2688" y="1077"/>
              </a:cxn>
              <a:cxn ang="0">
                <a:pos x="2631" y="897"/>
              </a:cxn>
              <a:cxn ang="0">
                <a:pos x="2551" y="727"/>
              </a:cxn>
              <a:cxn ang="0">
                <a:pos x="2452" y="568"/>
              </a:cxn>
              <a:cxn ang="0">
                <a:pos x="2334" y="426"/>
              </a:cxn>
              <a:cxn ang="0">
                <a:pos x="2199" y="300"/>
              </a:cxn>
              <a:cxn ang="0">
                <a:pos x="2050" y="195"/>
              </a:cxn>
              <a:cxn ang="0">
                <a:pos x="1890" y="110"/>
              </a:cxn>
              <a:cxn ang="0">
                <a:pos x="1720" y="50"/>
              </a:cxn>
              <a:cxn ang="0">
                <a:pos x="1545" y="12"/>
              </a:cxn>
              <a:cxn ang="0">
                <a:pos x="1367" y="0"/>
              </a:cxn>
              <a:cxn ang="0">
                <a:pos x="1189" y="12"/>
              </a:cxn>
              <a:cxn ang="0">
                <a:pos x="1013" y="50"/>
              </a:cxn>
              <a:cxn ang="0">
                <a:pos x="844" y="110"/>
              </a:cxn>
              <a:cxn ang="0">
                <a:pos x="684" y="195"/>
              </a:cxn>
              <a:cxn ang="0">
                <a:pos x="535" y="300"/>
              </a:cxn>
              <a:cxn ang="0">
                <a:pos x="401" y="426"/>
              </a:cxn>
              <a:cxn ang="0">
                <a:pos x="282" y="568"/>
              </a:cxn>
              <a:cxn ang="0">
                <a:pos x="183" y="727"/>
              </a:cxn>
              <a:cxn ang="0">
                <a:pos x="104" y="897"/>
              </a:cxn>
              <a:cxn ang="0">
                <a:pos x="47" y="1077"/>
              </a:cxn>
              <a:cxn ang="0">
                <a:pos x="11" y="1263"/>
              </a:cxn>
              <a:cxn ang="0">
                <a:pos x="0" y="1453"/>
              </a:cxn>
            </a:cxnLst>
            <a:rect l="0" t="0" r="r" b="b"/>
            <a:pathLst>
              <a:path w="2734" h="1453">
                <a:moveTo>
                  <a:pt x="2734" y="1453"/>
                </a:moveTo>
                <a:lnTo>
                  <a:pt x="2723" y="1263"/>
                </a:lnTo>
                <a:lnTo>
                  <a:pt x="2688" y="1077"/>
                </a:lnTo>
                <a:lnTo>
                  <a:pt x="2631" y="897"/>
                </a:lnTo>
                <a:lnTo>
                  <a:pt x="2551" y="727"/>
                </a:lnTo>
                <a:lnTo>
                  <a:pt x="2452" y="568"/>
                </a:lnTo>
                <a:lnTo>
                  <a:pt x="2334" y="426"/>
                </a:lnTo>
                <a:lnTo>
                  <a:pt x="2199" y="300"/>
                </a:lnTo>
                <a:lnTo>
                  <a:pt x="2050" y="195"/>
                </a:lnTo>
                <a:lnTo>
                  <a:pt x="1890" y="110"/>
                </a:lnTo>
                <a:lnTo>
                  <a:pt x="1720" y="50"/>
                </a:lnTo>
                <a:lnTo>
                  <a:pt x="1545" y="12"/>
                </a:lnTo>
                <a:lnTo>
                  <a:pt x="1367" y="0"/>
                </a:lnTo>
                <a:lnTo>
                  <a:pt x="1189" y="12"/>
                </a:lnTo>
                <a:lnTo>
                  <a:pt x="1013" y="50"/>
                </a:lnTo>
                <a:lnTo>
                  <a:pt x="844" y="110"/>
                </a:lnTo>
                <a:lnTo>
                  <a:pt x="684" y="195"/>
                </a:lnTo>
                <a:lnTo>
                  <a:pt x="535" y="300"/>
                </a:lnTo>
                <a:lnTo>
                  <a:pt x="401" y="426"/>
                </a:lnTo>
                <a:lnTo>
                  <a:pt x="282" y="568"/>
                </a:lnTo>
                <a:lnTo>
                  <a:pt x="183" y="727"/>
                </a:lnTo>
                <a:lnTo>
                  <a:pt x="104" y="897"/>
                </a:lnTo>
                <a:lnTo>
                  <a:pt x="47" y="1077"/>
                </a:lnTo>
                <a:lnTo>
                  <a:pt x="11" y="1263"/>
                </a:lnTo>
                <a:lnTo>
                  <a:pt x="0" y="1453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4" name="Line 50"/>
          <p:cNvSpPr>
            <a:spLocks noChangeShapeType="1"/>
          </p:cNvSpPr>
          <p:nvPr/>
        </p:nvSpPr>
        <p:spPr bwMode="auto">
          <a:xfrm flipV="1">
            <a:off x="9896475" y="2916238"/>
            <a:ext cx="1588" cy="9239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8812214" y="3840162"/>
            <a:ext cx="10842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Freeform 52"/>
          <p:cNvSpPr>
            <a:spLocks/>
          </p:cNvSpPr>
          <p:nvPr/>
        </p:nvSpPr>
        <p:spPr bwMode="auto">
          <a:xfrm>
            <a:off x="8812214" y="2339976"/>
            <a:ext cx="1084263" cy="576263"/>
          </a:xfrm>
          <a:custGeom>
            <a:avLst/>
            <a:gdLst/>
            <a:ahLst/>
            <a:cxnLst>
              <a:cxn ang="0">
                <a:pos x="2734" y="1453"/>
              </a:cxn>
              <a:cxn ang="0">
                <a:pos x="2722" y="1263"/>
              </a:cxn>
              <a:cxn ang="0">
                <a:pos x="2688" y="1077"/>
              </a:cxn>
              <a:cxn ang="0">
                <a:pos x="2630" y="897"/>
              </a:cxn>
              <a:cxn ang="0">
                <a:pos x="2551" y="727"/>
              </a:cxn>
              <a:cxn ang="0">
                <a:pos x="2451" y="568"/>
              </a:cxn>
              <a:cxn ang="0">
                <a:pos x="2334" y="426"/>
              </a:cxn>
              <a:cxn ang="0">
                <a:pos x="2199" y="300"/>
              </a:cxn>
              <a:cxn ang="0">
                <a:pos x="2050" y="195"/>
              </a:cxn>
              <a:cxn ang="0">
                <a:pos x="1890" y="110"/>
              </a:cxn>
              <a:cxn ang="0">
                <a:pos x="1720" y="50"/>
              </a:cxn>
              <a:cxn ang="0">
                <a:pos x="1545" y="12"/>
              </a:cxn>
              <a:cxn ang="0">
                <a:pos x="1367" y="0"/>
              </a:cxn>
              <a:cxn ang="0">
                <a:pos x="1188" y="12"/>
              </a:cxn>
              <a:cxn ang="0">
                <a:pos x="1013" y="50"/>
              </a:cxn>
              <a:cxn ang="0">
                <a:pos x="843" y="110"/>
              </a:cxn>
              <a:cxn ang="0">
                <a:pos x="683" y="195"/>
              </a:cxn>
              <a:cxn ang="0">
                <a:pos x="535" y="300"/>
              </a:cxn>
              <a:cxn ang="0">
                <a:pos x="401" y="426"/>
              </a:cxn>
              <a:cxn ang="0">
                <a:pos x="282" y="568"/>
              </a:cxn>
              <a:cxn ang="0">
                <a:pos x="183" y="727"/>
              </a:cxn>
              <a:cxn ang="0">
                <a:pos x="104" y="897"/>
              </a:cxn>
              <a:cxn ang="0">
                <a:pos x="47" y="1077"/>
              </a:cxn>
              <a:cxn ang="0">
                <a:pos x="11" y="1263"/>
              </a:cxn>
              <a:cxn ang="0">
                <a:pos x="0" y="1453"/>
              </a:cxn>
            </a:cxnLst>
            <a:rect l="0" t="0" r="r" b="b"/>
            <a:pathLst>
              <a:path w="2734" h="1453">
                <a:moveTo>
                  <a:pt x="2734" y="1453"/>
                </a:moveTo>
                <a:lnTo>
                  <a:pt x="2722" y="1263"/>
                </a:lnTo>
                <a:lnTo>
                  <a:pt x="2688" y="1077"/>
                </a:lnTo>
                <a:lnTo>
                  <a:pt x="2630" y="897"/>
                </a:lnTo>
                <a:lnTo>
                  <a:pt x="2551" y="727"/>
                </a:lnTo>
                <a:lnTo>
                  <a:pt x="2451" y="568"/>
                </a:lnTo>
                <a:lnTo>
                  <a:pt x="2334" y="426"/>
                </a:lnTo>
                <a:lnTo>
                  <a:pt x="2199" y="300"/>
                </a:lnTo>
                <a:lnTo>
                  <a:pt x="2050" y="195"/>
                </a:lnTo>
                <a:lnTo>
                  <a:pt x="1890" y="110"/>
                </a:lnTo>
                <a:lnTo>
                  <a:pt x="1720" y="50"/>
                </a:lnTo>
                <a:lnTo>
                  <a:pt x="1545" y="12"/>
                </a:lnTo>
                <a:lnTo>
                  <a:pt x="1367" y="0"/>
                </a:lnTo>
                <a:lnTo>
                  <a:pt x="1188" y="12"/>
                </a:lnTo>
                <a:lnTo>
                  <a:pt x="1013" y="50"/>
                </a:lnTo>
                <a:lnTo>
                  <a:pt x="843" y="110"/>
                </a:lnTo>
                <a:lnTo>
                  <a:pt x="683" y="195"/>
                </a:lnTo>
                <a:lnTo>
                  <a:pt x="535" y="300"/>
                </a:lnTo>
                <a:lnTo>
                  <a:pt x="401" y="426"/>
                </a:lnTo>
                <a:lnTo>
                  <a:pt x="282" y="568"/>
                </a:lnTo>
                <a:lnTo>
                  <a:pt x="183" y="727"/>
                </a:lnTo>
                <a:lnTo>
                  <a:pt x="104" y="897"/>
                </a:lnTo>
                <a:lnTo>
                  <a:pt x="47" y="1077"/>
                </a:lnTo>
                <a:lnTo>
                  <a:pt x="11" y="1263"/>
                </a:lnTo>
                <a:lnTo>
                  <a:pt x="0" y="1453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7" name="Line 53"/>
          <p:cNvSpPr>
            <a:spLocks noChangeShapeType="1"/>
          </p:cNvSpPr>
          <p:nvPr/>
        </p:nvSpPr>
        <p:spPr bwMode="auto">
          <a:xfrm>
            <a:off x="7183438" y="3840162"/>
            <a:ext cx="1588" cy="234473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7183438" y="6619876"/>
            <a:ext cx="1588" cy="23813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9" name="Line 55"/>
          <p:cNvSpPr>
            <a:spLocks noChangeShapeType="1"/>
          </p:cNvSpPr>
          <p:nvPr/>
        </p:nvSpPr>
        <p:spPr bwMode="auto">
          <a:xfrm>
            <a:off x="8812213" y="6619876"/>
            <a:ext cx="1588" cy="36513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1" name="Line 57"/>
          <p:cNvSpPr>
            <a:spLocks noChangeShapeType="1"/>
          </p:cNvSpPr>
          <p:nvPr/>
        </p:nvSpPr>
        <p:spPr bwMode="auto">
          <a:xfrm>
            <a:off x="7183439" y="4994275"/>
            <a:ext cx="1628775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2" name="Line 58"/>
          <p:cNvSpPr>
            <a:spLocks noChangeShapeType="1"/>
          </p:cNvSpPr>
          <p:nvPr/>
        </p:nvSpPr>
        <p:spPr bwMode="auto">
          <a:xfrm>
            <a:off x="7183439" y="5916612"/>
            <a:ext cx="1628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auto">
          <a:xfrm flipV="1">
            <a:off x="7183438" y="980728"/>
            <a:ext cx="0" cy="1935510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auto">
          <a:xfrm flipV="1">
            <a:off x="8812213" y="980728"/>
            <a:ext cx="0" cy="1935510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2" name="Line 68"/>
          <p:cNvSpPr>
            <a:spLocks noChangeShapeType="1"/>
          </p:cNvSpPr>
          <p:nvPr/>
        </p:nvSpPr>
        <p:spPr bwMode="auto">
          <a:xfrm flipH="1" flipV="1">
            <a:off x="4595813" y="2416176"/>
            <a:ext cx="271463" cy="5000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 flipV="1">
            <a:off x="4867276" y="2416176"/>
            <a:ext cx="271463" cy="5000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4" name="Line 70"/>
          <p:cNvSpPr>
            <a:spLocks noChangeShapeType="1"/>
          </p:cNvSpPr>
          <p:nvPr/>
        </p:nvSpPr>
        <p:spPr bwMode="auto">
          <a:xfrm flipH="1" flipV="1">
            <a:off x="4397375" y="2627313"/>
            <a:ext cx="469900" cy="2889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5" name="Line 71"/>
          <p:cNvSpPr>
            <a:spLocks noChangeShapeType="1"/>
          </p:cNvSpPr>
          <p:nvPr/>
        </p:nvSpPr>
        <p:spPr bwMode="auto">
          <a:xfrm flipV="1">
            <a:off x="4867275" y="2627313"/>
            <a:ext cx="469900" cy="2889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6" name="Line 72"/>
          <p:cNvSpPr>
            <a:spLocks noChangeShapeType="1"/>
          </p:cNvSpPr>
          <p:nvPr/>
        </p:nvSpPr>
        <p:spPr bwMode="auto">
          <a:xfrm flipV="1">
            <a:off x="6640513" y="2339976"/>
            <a:ext cx="1588" cy="5762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7" name="Line 73"/>
          <p:cNvSpPr>
            <a:spLocks noChangeShapeType="1"/>
          </p:cNvSpPr>
          <p:nvPr/>
        </p:nvSpPr>
        <p:spPr bwMode="auto">
          <a:xfrm flipH="1" flipV="1">
            <a:off x="6370639" y="2416176"/>
            <a:ext cx="269875" cy="5000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V="1">
            <a:off x="6640514" y="2416176"/>
            <a:ext cx="271463" cy="5000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9" name="Line 75"/>
          <p:cNvSpPr>
            <a:spLocks noChangeShapeType="1"/>
          </p:cNvSpPr>
          <p:nvPr/>
        </p:nvSpPr>
        <p:spPr bwMode="auto">
          <a:xfrm flipH="1" flipV="1">
            <a:off x="6172201" y="2627313"/>
            <a:ext cx="468313" cy="2889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0" name="Line 76"/>
          <p:cNvSpPr>
            <a:spLocks noChangeShapeType="1"/>
          </p:cNvSpPr>
          <p:nvPr/>
        </p:nvSpPr>
        <p:spPr bwMode="auto">
          <a:xfrm flipV="1">
            <a:off x="6640513" y="2627313"/>
            <a:ext cx="471488" cy="2889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1" name="Line 77"/>
          <p:cNvSpPr>
            <a:spLocks noChangeShapeType="1"/>
          </p:cNvSpPr>
          <p:nvPr/>
        </p:nvSpPr>
        <p:spPr bwMode="auto">
          <a:xfrm flipV="1">
            <a:off x="9353550" y="2339976"/>
            <a:ext cx="1588" cy="5762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2" name="Line 78"/>
          <p:cNvSpPr>
            <a:spLocks noChangeShapeType="1"/>
          </p:cNvSpPr>
          <p:nvPr/>
        </p:nvSpPr>
        <p:spPr bwMode="auto">
          <a:xfrm flipH="1" flipV="1">
            <a:off x="9082089" y="2416176"/>
            <a:ext cx="271463" cy="5000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3" name="Line 79"/>
          <p:cNvSpPr>
            <a:spLocks noChangeShapeType="1"/>
          </p:cNvSpPr>
          <p:nvPr/>
        </p:nvSpPr>
        <p:spPr bwMode="auto">
          <a:xfrm flipV="1">
            <a:off x="9353551" y="2416176"/>
            <a:ext cx="271463" cy="5000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4" name="Line 80"/>
          <p:cNvSpPr>
            <a:spLocks noChangeShapeType="1"/>
          </p:cNvSpPr>
          <p:nvPr/>
        </p:nvSpPr>
        <p:spPr bwMode="auto">
          <a:xfrm flipH="1" flipV="1">
            <a:off x="8885239" y="2627313"/>
            <a:ext cx="468313" cy="2889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5" name="Line 81"/>
          <p:cNvSpPr>
            <a:spLocks noChangeShapeType="1"/>
          </p:cNvSpPr>
          <p:nvPr/>
        </p:nvSpPr>
        <p:spPr bwMode="auto">
          <a:xfrm flipV="1">
            <a:off x="9353550" y="2627313"/>
            <a:ext cx="469900" cy="2889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5278437" y="2617788"/>
            <a:ext cx="120650" cy="34925"/>
          </a:xfrm>
          <a:custGeom>
            <a:avLst/>
            <a:gdLst/>
            <a:ahLst/>
            <a:cxnLst>
              <a:cxn ang="0">
                <a:pos x="301" y="0"/>
              </a:cxn>
              <a:cxn ang="0">
                <a:pos x="197" y="13"/>
              </a:cxn>
              <a:cxn ang="0">
                <a:pos x="96" y="41"/>
              </a:cxn>
              <a:cxn ang="0">
                <a:pos x="0" y="86"/>
              </a:cxn>
            </a:cxnLst>
            <a:rect l="0" t="0" r="r" b="b"/>
            <a:pathLst>
              <a:path w="301" h="86">
                <a:moveTo>
                  <a:pt x="301" y="0"/>
                </a:moveTo>
                <a:lnTo>
                  <a:pt x="197" y="13"/>
                </a:lnTo>
                <a:lnTo>
                  <a:pt x="96" y="41"/>
                </a:lnTo>
                <a:lnTo>
                  <a:pt x="0" y="8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2" name="Line 88"/>
          <p:cNvSpPr>
            <a:spLocks noChangeShapeType="1"/>
          </p:cNvSpPr>
          <p:nvPr/>
        </p:nvSpPr>
        <p:spPr bwMode="auto">
          <a:xfrm>
            <a:off x="7183439" y="1123950"/>
            <a:ext cx="16287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3" name="Line 89"/>
          <p:cNvSpPr>
            <a:spLocks noChangeShapeType="1"/>
          </p:cNvSpPr>
          <p:nvPr/>
        </p:nvSpPr>
        <p:spPr bwMode="auto">
          <a:xfrm>
            <a:off x="8812213" y="1123950"/>
            <a:ext cx="1588" cy="17922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4" name="Line 90"/>
          <p:cNvSpPr>
            <a:spLocks noChangeShapeType="1"/>
          </p:cNvSpPr>
          <p:nvPr/>
        </p:nvSpPr>
        <p:spPr bwMode="auto">
          <a:xfrm>
            <a:off x="7183438" y="1123950"/>
            <a:ext cx="1588" cy="17922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6" name="Line 92"/>
          <p:cNvSpPr>
            <a:spLocks noChangeShapeType="1"/>
          </p:cNvSpPr>
          <p:nvPr/>
        </p:nvSpPr>
        <p:spPr bwMode="auto">
          <a:xfrm flipV="1">
            <a:off x="7183438" y="3840162"/>
            <a:ext cx="1588" cy="20764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7" name="Line 93"/>
          <p:cNvSpPr>
            <a:spLocks noChangeShapeType="1"/>
          </p:cNvSpPr>
          <p:nvPr/>
        </p:nvSpPr>
        <p:spPr bwMode="auto">
          <a:xfrm flipV="1">
            <a:off x="8812213" y="3840162"/>
            <a:ext cx="1588" cy="20764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7" name="Freeform 83"/>
          <p:cNvSpPr>
            <a:spLocks/>
          </p:cNvSpPr>
          <p:nvPr/>
        </p:nvSpPr>
        <p:spPr bwMode="auto">
          <a:xfrm>
            <a:off x="7131051" y="2617788"/>
            <a:ext cx="106363" cy="4763"/>
          </a:xfrm>
          <a:custGeom>
            <a:avLst/>
            <a:gdLst/>
            <a:ahLst/>
            <a:cxnLst>
              <a:cxn ang="0">
                <a:pos x="268" y="13"/>
              </a:cxn>
              <a:cxn ang="0">
                <a:pos x="134" y="0"/>
              </a:cxn>
              <a:cxn ang="0">
                <a:pos x="0" y="13"/>
              </a:cxn>
            </a:cxnLst>
            <a:rect l="0" t="0" r="r" b="b"/>
            <a:pathLst>
              <a:path w="268" h="13">
                <a:moveTo>
                  <a:pt x="268" y="13"/>
                </a:moveTo>
                <a:lnTo>
                  <a:pt x="134" y="0"/>
                </a:lnTo>
                <a:lnTo>
                  <a:pt x="0" y="13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8" name="Freeform 84"/>
          <p:cNvSpPr>
            <a:spLocks/>
          </p:cNvSpPr>
          <p:nvPr/>
        </p:nvSpPr>
        <p:spPr bwMode="auto">
          <a:xfrm>
            <a:off x="7131051" y="2319338"/>
            <a:ext cx="106363" cy="4763"/>
          </a:xfrm>
          <a:custGeom>
            <a:avLst/>
            <a:gdLst/>
            <a:ahLst/>
            <a:cxnLst>
              <a:cxn ang="0">
                <a:pos x="268" y="13"/>
              </a:cxn>
              <a:cxn ang="0">
                <a:pos x="134" y="0"/>
              </a:cxn>
              <a:cxn ang="0">
                <a:pos x="0" y="13"/>
              </a:cxn>
            </a:cxnLst>
            <a:rect l="0" t="0" r="r" b="b"/>
            <a:pathLst>
              <a:path w="268" h="13">
                <a:moveTo>
                  <a:pt x="268" y="13"/>
                </a:moveTo>
                <a:lnTo>
                  <a:pt x="134" y="0"/>
                </a:lnTo>
                <a:lnTo>
                  <a:pt x="0" y="13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>
            <a:off x="7131051" y="2020888"/>
            <a:ext cx="106363" cy="4763"/>
          </a:xfrm>
          <a:custGeom>
            <a:avLst/>
            <a:gdLst/>
            <a:ahLst/>
            <a:cxnLst>
              <a:cxn ang="0">
                <a:pos x="268" y="13"/>
              </a:cxn>
              <a:cxn ang="0">
                <a:pos x="134" y="0"/>
              </a:cxn>
              <a:cxn ang="0">
                <a:pos x="0" y="13"/>
              </a:cxn>
            </a:cxnLst>
            <a:rect l="0" t="0" r="r" b="b"/>
            <a:pathLst>
              <a:path w="268" h="13">
                <a:moveTo>
                  <a:pt x="268" y="13"/>
                </a:moveTo>
                <a:lnTo>
                  <a:pt x="134" y="0"/>
                </a:lnTo>
                <a:lnTo>
                  <a:pt x="0" y="13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0" name="Freeform 86"/>
          <p:cNvSpPr>
            <a:spLocks/>
          </p:cNvSpPr>
          <p:nvPr/>
        </p:nvSpPr>
        <p:spPr bwMode="auto">
          <a:xfrm>
            <a:off x="7131051" y="1720850"/>
            <a:ext cx="106363" cy="6350"/>
          </a:xfrm>
          <a:custGeom>
            <a:avLst/>
            <a:gdLst/>
            <a:ahLst/>
            <a:cxnLst>
              <a:cxn ang="0">
                <a:pos x="268" y="13"/>
              </a:cxn>
              <a:cxn ang="0">
                <a:pos x="134" y="0"/>
              </a:cxn>
              <a:cxn ang="0">
                <a:pos x="0" y="13"/>
              </a:cxn>
            </a:cxnLst>
            <a:rect l="0" t="0" r="r" b="b"/>
            <a:pathLst>
              <a:path w="268" h="13">
                <a:moveTo>
                  <a:pt x="268" y="13"/>
                </a:moveTo>
                <a:lnTo>
                  <a:pt x="134" y="0"/>
                </a:lnTo>
                <a:lnTo>
                  <a:pt x="0" y="13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1" name="Freeform 87"/>
          <p:cNvSpPr>
            <a:spLocks/>
          </p:cNvSpPr>
          <p:nvPr/>
        </p:nvSpPr>
        <p:spPr bwMode="auto">
          <a:xfrm>
            <a:off x="7131051" y="1422400"/>
            <a:ext cx="106363" cy="6350"/>
          </a:xfrm>
          <a:custGeom>
            <a:avLst/>
            <a:gdLst/>
            <a:ahLst/>
            <a:cxnLst>
              <a:cxn ang="0">
                <a:pos x="268" y="13"/>
              </a:cxn>
              <a:cxn ang="0">
                <a:pos x="134" y="0"/>
              </a:cxn>
              <a:cxn ang="0">
                <a:pos x="0" y="13"/>
              </a:cxn>
            </a:cxnLst>
            <a:rect l="0" t="0" r="r" b="b"/>
            <a:pathLst>
              <a:path w="268" h="13">
                <a:moveTo>
                  <a:pt x="268" y="13"/>
                </a:moveTo>
                <a:lnTo>
                  <a:pt x="134" y="0"/>
                </a:lnTo>
                <a:lnTo>
                  <a:pt x="0" y="13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5" name="Freeform 91"/>
          <p:cNvSpPr>
            <a:spLocks/>
          </p:cNvSpPr>
          <p:nvPr/>
        </p:nvSpPr>
        <p:spPr bwMode="auto">
          <a:xfrm>
            <a:off x="7131051" y="1123950"/>
            <a:ext cx="106363" cy="6350"/>
          </a:xfrm>
          <a:custGeom>
            <a:avLst/>
            <a:gdLst/>
            <a:ahLst/>
            <a:cxnLst>
              <a:cxn ang="0">
                <a:pos x="268" y="15"/>
              </a:cxn>
              <a:cxn ang="0">
                <a:pos x="224" y="6"/>
              </a:cxn>
              <a:cxn ang="0">
                <a:pos x="179" y="3"/>
              </a:cxn>
              <a:cxn ang="0">
                <a:pos x="134" y="0"/>
              </a:cxn>
              <a:cxn ang="0">
                <a:pos x="90" y="3"/>
              </a:cxn>
              <a:cxn ang="0">
                <a:pos x="44" y="6"/>
              </a:cxn>
              <a:cxn ang="0">
                <a:pos x="0" y="15"/>
              </a:cxn>
            </a:cxnLst>
            <a:rect l="0" t="0" r="r" b="b"/>
            <a:pathLst>
              <a:path w="268" h="15">
                <a:moveTo>
                  <a:pt x="268" y="15"/>
                </a:moveTo>
                <a:lnTo>
                  <a:pt x="224" y="6"/>
                </a:lnTo>
                <a:lnTo>
                  <a:pt x="179" y="3"/>
                </a:lnTo>
                <a:lnTo>
                  <a:pt x="134" y="0"/>
                </a:lnTo>
                <a:lnTo>
                  <a:pt x="90" y="3"/>
                </a:lnTo>
                <a:lnTo>
                  <a:pt x="44" y="6"/>
                </a:lnTo>
                <a:lnTo>
                  <a:pt x="0" y="15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5087888" y="2733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JEWELLERY  BOX</a:t>
            </a:r>
            <a:endParaRPr lang="en-GB" dirty="0"/>
          </a:p>
        </p:txBody>
      </p:sp>
      <p:sp>
        <p:nvSpPr>
          <p:cNvPr id="95" name="TextBox 94"/>
          <p:cNvSpPr txBox="1"/>
          <p:nvPr/>
        </p:nvSpPr>
        <p:spPr>
          <a:xfrm>
            <a:off x="1991544" y="39469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919536" y="59492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135</a:t>
            </a:r>
          </a:p>
          <a:p>
            <a:r>
              <a:rPr lang="en-GB" sz="1400" b="1" dirty="0"/>
              <a:t>In 20</a:t>
            </a:r>
            <a:endParaRPr lang="en-GB" sz="1400" b="1" dirty="0"/>
          </a:p>
        </p:txBody>
      </p:sp>
      <p:sp>
        <p:nvSpPr>
          <p:cNvPr id="102" name="Oval 101"/>
          <p:cNvSpPr/>
          <p:nvPr/>
        </p:nvSpPr>
        <p:spPr>
          <a:xfrm>
            <a:off x="2204394" y="3745608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/>
          <p:cNvSpPr/>
          <p:nvPr/>
        </p:nvSpPr>
        <p:spPr>
          <a:xfrm>
            <a:off x="7122986" y="3767833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0" name="Freeform 56"/>
          <p:cNvSpPr>
            <a:spLocks/>
          </p:cNvSpPr>
          <p:nvPr/>
        </p:nvSpPr>
        <p:spPr bwMode="auto">
          <a:xfrm>
            <a:off x="6099176" y="3840163"/>
            <a:ext cx="1084263" cy="1154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269"/>
              </a:cxn>
              <a:cxn ang="0">
                <a:pos x="47" y="535"/>
              </a:cxn>
              <a:cxn ang="0">
                <a:pos x="105" y="796"/>
              </a:cxn>
              <a:cxn ang="0">
                <a:pos x="184" y="1051"/>
              </a:cxn>
              <a:cxn ang="0">
                <a:pos x="287" y="1296"/>
              </a:cxn>
              <a:cxn ang="0">
                <a:pos x="410" y="1531"/>
              </a:cxn>
              <a:cxn ang="0">
                <a:pos x="552" y="1754"/>
              </a:cxn>
              <a:cxn ang="0">
                <a:pos x="713" y="1959"/>
              </a:cxn>
              <a:cxn ang="0">
                <a:pos x="892" y="2150"/>
              </a:cxn>
              <a:cxn ang="0">
                <a:pos x="1087" y="2321"/>
              </a:cxn>
              <a:cxn ang="0">
                <a:pos x="1295" y="2473"/>
              </a:cxn>
              <a:cxn ang="0">
                <a:pos x="1516" y="2603"/>
              </a:cxn>
              <a:cxn ang="0">
                <a:pos x="1747" y="2712"/>
              </a:cxn>
              <a:cxn ang="0">
                <a:pos x="1986" y="2797"/>
              </a:cxn>
              <a:cxn ang="0">
                <a:pos x="2231" y="2859"/>
              </a:cxn>
              <a:cxn ang="0">
                <a:pos x="2482" y="2896"/>
              </a:cxn>
              <a:cxn ang="0">
                <a:pos x="2734" y="2908"/>
              </a:cxn>
            </a:cxnLst>
            <a:rect l="0" t="0" r="r" b="b"/>
            <a:pathLst>
              <a:path w="2734" h="2908">
                <a:moveTo>
                  <a:pt x="0" y="0"/>
                </a:moveTo>
                <a:lnTo>
                  <a:pt x="11" y="269"/>
                </a:lnTo>
                <a:lnTo>
                  <a:pt x="47" y="535"/>
                </a:lnTo>
                <a:lnTo>
                  <a:pt x="105" y="796"/>
                </a:lnTo>
                <a:lnTo>
                  <a:pt x="184" y="1051"/>
                </a:lnTo>
                <a:lnTo>
                  <a:pt x="287" y="1296"/>
                </a:lnTo>
                <a:lnTo>
                  <a:pt x="410" y="1531"/>
                </a:lnTo>
                <a:lnTo>
                  <a:pt x="552" y="1754"/>
                </a:lnTo>
                <a:lnTo>
                  <a:pt x="713" y="1959"/>
                </a:lnTo>
                <a:lnTo>
                  <a:pt x="892" y="2150"/>
                </a:lnTo>
                <a:lnTo>
                  <a:pt x="1087" y="2321"/>
                </a:lnTo>
                <a:lnTo>
                  <a:pt x="1295" y="2473"/>
                </a:lnTo>
                <a:lnTo>
                  <a:pt x="1516" y="2603"/>
                </a:lnTo>
                <a:lnTo>
                  <a:pt x="1747" y="2712"/>
                </a:lnTo>
                <a:lnTo>
                  <a:pt x="1986" y="2797"/>
                </a:lnTo>
                <a:lnTo>
                  <a:pt x="2231" y="2859"/>
                </a:lnTo>
                <a:lnTo>
                  <a:pt x="2482" y="2896"/>
                </a:lnTo>
                <a:lnTo>
                  <a:pt x="2734" y="2908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3" name="Group 92"/>
          <p:cNvGrpSpPr/>
          <p:nvPr/>
        </p:nvGrpSpPr>
        <p:grpSpPr>
          <a:xfrm>
            <a:off x="2270686" y="3830851"/>
            <a:ext cx="1620000" cy="288000"/>
            <a:chOff x="1295033" y="4515677"/>
            <a:chExt cx="1952249" cy="201608"/>
          </a:xfrm>
        </p:grpSpPr>
        <p:cxnSp>
          <p:nvCxnSpPr>
            <p:cNvPr id="96" name="Straight Arrow Connector 95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/>
        </p:nvSpPr>
        <p:spPr>
          <a:xfrm>
            <a:off x="2908598" y="396216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75</a:t>
            </a:r>
            <a:endParaRPr lang="en-GB" sz="10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1991544" y="3251613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40</a:t>
            </a:r>
            <a:endParaRPr lang="en-GB" sz="1000" b="1" dirty="0"/>
          </a:p>
        </p:txBody>
      </p:sp>
      <p:cxnSp>
        <p:nvCxnSpPr>
          <p:cNvPr id="108" name="Straight Connector 107"/>
          <p:cNvCxnSpPr/>
          <p:nvPr/>
        </p:nvCxnSpPr>
        <p:spPr>
          <a:xfrm rot="10800000">
            <a:off x="2135560" y="2920653"/>
            <a:ext cx="131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986217" y="2457367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25</a:t>
            </a:r>
            <a:endParaRPr lang="en-GB" sz="1000" b="1" dirty="0"/>
          </a:p>
        </p:txBody>
      </p:sp>
      <p:cxnSp>
        <p:nvCxnSpPr>
          <p:cNvPr id="111" name="Straight Connector 110"/>
          <p:cNvCxnSpPr/>
          <p:nvPr/>
        </p:nvCxnSpPr>
        <p:spPr>
          <a:xfrm rot="10800000">
            <a:off x="2145085" y="2337197"/>
            <a:ext cx="131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1961569" y="4299765"/>
            <a:ext cx="315972" cy="1145459"/>
            <a:chOff x="583620" y="2485276"/>
            <a:chExt cx="315972" cy="920832"/>
          </a:xfrm>
        </p:grpSpPr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 rot="16200000">
            <a:off x="1818164" y="4668774"/>
            <a:ext cx="454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50</a:t>
            </a:r>
            <a:endParaRPr lang="en-GB" sz="1100" b="1" dirty="0"/>
          </a:p>
        </p:txBody>
      </p:sp>
      <p:sp>
        <p:nvSpPr>
          <p:cNvPr id="117" name="Oval 116"/>
          <p:cNvSpPr/>
          <p:nvPr/>
        </p:nvSpPr>
        <p:spPr>
          <a:xfrm>
            <a:off x="4829881" y="2870603"/>
            <a:ext cx="79066" cy="89266"/>
          </a:xfrm>
          <a:prstGeom prst="ellipse">
            <a:avLst/>
          </a:prstGeom>
          <a:solidFill>
            <a:srgbClr val="00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6608238" y="2860556"/>
            <a:ext cx="79066" cy="89266"/>
          </a:xfrm>
          <a:prstGeom prst="ellipse">
            <a:avLst/>
          </a:prstGeom>
          <a:solidFill>
            <a:srgbClr val="00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9317874" y="2866365"/>
            <a:ext cx="79066" cy="89266"/>
          </a:xfrm>
          <a:prstGeom prst="ellipse">
            <a:avLst/>
          </a:prstGeom>
          <a:solidFill>
            <a:srgbClr val="00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8" name="Group 127"/>
          <p:cNvGrpSpPr/>
          <p:nvPr/>
        </p:nvGrpSpPr>
        <p:grpSpPr>
          <a:xfrm>
            <a:off x="4139084" y="2132858"/>
            <a:ext cx="1623314" cy="875775"/>
            <a:chOff x="2615084" y="2132857"/>
            <a:chExt cx="1623314" cy="875775"/>
          </a:xfrm>
        </p:grpSpPr>
        <p:grpSp>
          <p:nvGrpSpPr>
            <p:cNvPr id="120" name="Group 119"/>
            <p:cNvGrpSpPr/>
            <p:nvPr/>
          </p:nvGrpSpPr>
          <p:grpSpPr>
            <a:xfrm>
              <a:off x="3203848" y="2132857"/>
              <a:ext cx="1034550" cy="875775"/>
              <a:chOff x="2211072" y="5249908"/>
              <a:chExt cx="1102205" cy="933047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2211072" y="5249908"/>
                <a:ext cx="432048" cy="2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solidFill>
                      <a:srgbClr val="0070C0"/>
                    </a:solidFill>
                  </a:rPr>
                  <a:t>12</a:t>
                </a:r>
                <a:endParaRPr lang="en-GB" sz="11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2581126" y="5342456"/>
                <a:ext cx="432048" cy="2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solidFill>
                      <a:srgbClr val="0070C0"/>
                    </a:solidFill>
                  </a:rPr>
                  <a:t>1</a:t>
                </a:r>
                <a:endParaRPr lang="en-GB" sz="11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2824808" y="5633494"/>
                <a:ext cx="432048" cy="2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solidFill>
                      <a:srgbClr val="0070C0"/>
                    </a:solidFill>
                  </a:rPr>
                  <a:t>2</a:t>
                </a:r>
                <a:endParaRPr lang="en-GB" sz="11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881229" y="5904237"/>
                <a:ext cx="432048" cy="2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solidFill>
                      <a:srgbClr val="0070C0"/>
                    </a:solidFill>
                  </a:rPr>
                  <a:t>3</a:t>
                </a:r>
                <a:endParaRPr lang="en-GB" sz="11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2915816" y="2204864"/>
              <a:ext cx="405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11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636292" y="2444318"/>
              <a:ext cx="405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10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615084" y="2738700"/>
              <a:ext cx="405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9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905226" y="2132857"/>
            <a:ext cx="1623314" cy="875775"/>
            <a:chOff x="2615084" y="2132857"/>
            <a:chExt cx="1623314" cy="875775"/>
          </a:xfrm>
        </p:grpSpPr>
        <p:grpSp>
          <p:nvGrpSpPr>
            <p:cNvPr id="130" name="Group 119"/>
            <p:cNvGrpSpPr/>
            <p:nvPr/>
          </p:nvGrpSpPr>
          <p:grpSpPr>
            <a:xfrm>
              <a:off x="3203848" y="2132857"/>
              <a:ext cx="1034549" cy="875775"/>
              <a:chOff x="2211072" y="5249908"/>
              <a:chExt cx="1102205" cy="933047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2211072" y="5249908"/>
                <a:ext cx="432048" cy="2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solidFill>
                      <a:srgbClr val="0070C0"/>
                    </a:solidFill>
                  </a:rPr>
                  <a:t>12</a:t>
                </a:r>
                <a:endParaRPr lang="en-GB" sz="11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581126" y="5342456"/>
                <a:ext cx="432048" cy="2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solidFill>
                      <a:srgbClr val="0070C0"/>
                    </a:solidFill>
                  </a:rPr>
                  <a:t>1</a:t>
                </a:r>
                <a:endParaRPr lang="en-GB" sz="11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824808" y="5633494"/>
                <a:ext cx="432048" cy="2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solidFill>
                      <a:srgbClr val="0070C0"/>
                    </a:solidFill>
                  </a:rPr>
                  <a:t>2</a:t>
                </a:r>
                <a:endParaRPr lang="en-GB" sz="11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881229" y="5904237"/>
                <a:ext cx="432048" cy="2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solidFill>
                      <a:srgbClr val="0070C0"/>
                    </a:solidFill>
                  </a:rPr>
                  <a:t>3</a:t>
                </a:r>
                <a:endParaRPr lang="en-GB" sz="11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1" name="TextBox 130"/>
            <p:cNvSpPr txBox="1"/>
            <p:nvPr/>
          </p:nvSpPr>
          <p:spPr>
            <a:xfrm>
              <a:off x="2915816" y="2204864"/>
              <a:ext cx="405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11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636292" y="2444318"/>
              <a:ext cx="405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10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615084" y="2738700"/>
              <a:ext cx="405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9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7176120" y="2132856"/>
            <a:ext cx="405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1</a:t>
            </a:r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173739" y="1878389"/>
            <a:ext cx="405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12</a:t>
            </a:r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171358" y="1600806"/>
            <a:ext cx="405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11</a:t>
            </a:r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164215" y="1304706"/>
            <a:ext cx="405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10</a:t>
            </a:r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161834" y="1072015"/>
            <a:ext cx="405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9</a:t>
            </a:r>
            <a:endParaRPr lang="en-GB" sz="1100" b="1" dirty="0">
              <a:solidFill>
                <a:srgbClr val="0070C0"/>
              </a:solidFill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 rot="5400000">
            <a:off x="5444075" y="3382279"/>
            <a:ext cx="936897" cy="1588"/>
          </a:xfrm>
          <a:prstGeom prst="straightConnector1">
            <a:avLst/>
          </a:prstGeom>
          <a:ln>
            <a:solidFill>
              <a:srgbClr val="00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5400000">
            <a:off x="6591838" y="5458521"/>
            <a:ext cx="936897" cy="1588"/>
          </a:xfrm>
          <a:prstGeom prst="straightConnector1">
            <a:avLst/>
          </a:prstGeom>
          <a:ln>
            <a:solidFill>
              <a:srgbClr val="00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7180030" y="3429000"/>
            <a:ext cx="1620000" cy="288000"/>
            <a:chOff x="1295033" y="4515677"/>
            <a:chExt cx="1952249" cy="201608"/>
          </a:xfrm>
        </p:grpSpPr>
        <p:cxnSp>
          <p:nvCxnSpPr>
            <p:cNvPr id="145" name="Straight Arrow Connector 144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>
          <a:xfrm>
            <a:off x="7817942" y="3560317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75</a:t>
            </a:r>
            <a:endParaRPr lang="en-GB" sz="10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7608168" y="30596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BACK</a:t>
            </a:r>
            <a:endParaRPr lang="en-GB" dirty="0"/>
          </a:p>
        </p:txBody>
      </p:sp>
      <p:sp>
        <p:nvSpPr>
          <p:cNvPr id="151" name="TextBox 150"/>
          <p:cNvSpPr txBox="1"/>
          <p:nvPr/>
        </p:nvSpPr>
        <p:spPr>
          <a:xfrm>
            <a:off x="8976320" y="30689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SIDE</a:t>
            </a:r>
            <a:endParaRPr lang="en-GB" dirty="0"/>
          </a:p>
        </p:txBody>
      </p:sp>
      <p:sp>
        <p:nvSpPr>
          <p:cNvPr id="152" name="TextBox 151"/>
          <p:cNvSpPr txBox="1"/>
          <p:nvPr/>
        </p:nvSpPr>
        <p:spPr>
          <a:xfrm>
            <a:off x="6312024" y="30689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SIDE</a:t>
            </a:r>
            <a:endParaRPr lang="en-GB" dirty="0"/>
          </a:p>
        </p:txBody>
      </p:sp>
      <p:sp>
        <p:nvSpPr>
          <p:cNvPr id="153" name="TextBox 152"/>
          <p:cNvSpPr txBox="1"/>
          <p:nvPr/>
        </p:nvSpPr>
        <p:spPr>
          <a:xfrm>
            <a:off x="7608168" y="42117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</a:t>
            </a:r>
            <a:endParaRPr lang="en-GB" dirty="0"/>
          </a:p>
        </p:txBody>
      </p:sp>
      <p:sp>
        <p:nvSpPr>
          <p:cNvPr id="154" name="TextBox 153"/>
          <p:cNvSpPr txBox="1"/>
          <p:nvPr/>
        </p:nvSpPr>
        <p:spPr>
          <a:xfrm>
            <a:off x="7608168" y="52199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FRONT</a:t>
            </a:r>
            <a:endParaRPr lang="en-GB" dirty="0"/>
          </a:p>
        </p:txBody>
      </p:sp>
      <p:sp>
        <p:nvSpPr>
          <p:cNvPr id="155" name="TextBox 154"/>
          <p:cNvSpPr txBox="1"/>
          <p:nvPr/>
        </p:nvSpPr>
        <p:spPr>
          <a:xfrm>
            <a:off x="7608168" y="18448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LID</a:t>
            </a:r>
            <a:endParaRPr lang="en-GB" dirty="0"/>
          </a:p>
        </p:txBody>
      </p:sp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952" y="764704"/>
            <a:ext cx="472055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/>
          <a:srcRect l="5714" t="3421" r="7934" b="4219"/>
          <a:stretch>
            <a:fillRect/>
          </a:stretch>
        </p:blipFill>
        <p:spPr bwMode="auto">
          <a:xfrm>
            <a:off x="4151784" y="4365104"/>
            <a:ext cx="2090514" cy="212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6023992" y="623731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  250</a:t>
            </a:r>
            <a:endParaRPr lang="en-GB" sz="1400" b="1" dirty="0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V="1">
            <a:off x="3890962" y="3840162"/>
            <a:ext cx="1519238" cy="16144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" name="TextBox 104"/>
          <p:cNvSpPr txBox="1"/>
          <p:nvPr/>
        </p:nvSpPr>
        <p:spPr>
          <a:xfrm>
            <a:off x="1703512" y="682319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/>
              <a:t>A </a:t>
            </a:r>
            <a:r>
              <a:rPr lang="en-IE" sz="1200" dirty="0"/>
              <a:t>Pictorial view of a </a:t>
            </a:r>
            <a:r>
              <a:rPr lang="en-IE" sz="1200" b="1" dirty="0"/>
              <a:t>Jewellery Box </a:t>
            </a:r>
            <a:r>
              <a:rPr lang="en-IE" sz="1200" dirty="0"/>
              <a:t>is shown across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an </a:t>
            </a:r>
            <a:r>
              <a:rPr lang="en-IE" sz="1200" b="1" dirty="0"/>
              <a:t>elevation</a:t>
            </a:r>
            <a:r>
              <a:rPr lang="en-IE" sz="1200" dirty="0"/>
              <a:t> of the prism looking in the direction of the arrow A.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</a:t>
            </a:r>
            <a:r>
              <a:rPr lang="en-IE" sz="1200" b="1" dirty="0"/>
              <a:t>plan</a:t>
            </a:r>
            <a:r>
              <a:rPr lang="en-IE" sz="1200" dirty="0"/>
              <a:t> projected from the elevation.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an </a:t>
            </a:r>
            <a:r>
              <a:rPr lang="en-IE" sz="1200" b="1" dirty="0"/>
              <a:t>end elevation </a:t>
            </a:r>
            <a:r>
              <a:rPr lang="en-IE" sz="1200" dirty="0"/>
              <a:t>projected in the direction of the arrow B.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</a:t>
            </a:r>
            <a:r>
              <a:rPr lang="en-IE" sz="1200" b="1" dirty="0"/>
              <a:t>surface development </a:t>
            </a:r>
            <a:r>
              <a:rPr lang="en-IE" sz="1200" dirty="0"/>
              <a:t>of the box. 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733388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3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3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3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3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3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3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3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3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3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3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3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3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3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3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3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3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3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3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3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3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3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3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3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3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3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3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3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30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3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3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3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30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3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30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3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3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30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3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3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3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3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7" dur="3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2" dur="3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3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3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3000" tmFilter="0, 0; .2, .5; .8, .5; 1, 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7" dur="1500" autoRev="1" fill="hold"/>
                                        <p:tgtEl>
                                          <p:spTgt spid="1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30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30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30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30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30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3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3" dur="30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30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3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3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3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1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81" grpId="0" animBg="1"/>
      <p:bldP spid="1082" grpId="0" animBg="1"/>
      <p:bldP spid="1089" grpId="0" animBg="1"/>
      <p:bldP spid="1090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6" grpId="1" animBg="1"/>
      <p:bldP spid="1112" grpId="0" animBg="1"/>
      <p:bldP spid="1113" grpId="0" animBg="1"/>
      <p:bldP spid="1114" grpId="0" animBg="1"/>
      <p:bldP spid="1116" grpId="0" animBg="1"/>
      <p:bldP spid="1117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5" grpId="0" animBg="1"/>
      <p:bldP spid="101" grpId="0"/>
      <p:bldP spid="102" grpId="0" animBg="1"/>
      <p:bldP spid="103" grpId="0" animBg="1"/>
      <p:bldP spid="1080" grpId="0" animBg="1"/>
      <p:bldP spid="106" grpId="0"/>
      <p:bldP spid="107" grpId="0"/>
      <p:bldP spid="109" grpId="0"/>
      <p:bldP spid="116" grpId="0"/>
      <p:bldP spid="117" grpId="0" animBg="1"/>
      <p:bldP spid="118" grpId="0" animBg="1"/>
      <p:bldP spid="119" grpId="0" animBg="1"/>
      <p:bldP spid="138" grpId="0"/>
      <p:bldP spid="139" grpId="0"/>
      <p:bldP spid="140" grpId="0"/>
      <p:bldP spid="141" grpId="0"/>
      <p:bldP spid="142" grpId="0"/>
      <p:bldP spid="148" grpId="0"/>
      <p:bldP spid="149" grpId="0"/>
      <p:bldP spid="151" grpId="0"/>
      <p:bldP spid="152" grpId="0"/>
      <p:bldP spid="153" grpId="0"/>
      <p:bldP spid="154" grpId="0"/>
      <p:bldP spid="155" grpId="0"/>
      <p:bldP spid="104" grpId="0"/>
      <p:bldP spid="1056" grpId="0" animBg="1"/>
      <p:bldP spid="1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Freeform 195"/>
          <p:cNvSpPr/>
          <p:nvPr/>
        </p:nvSpPr>
        <p:spPr>
          <a:xfrm>
            <a:off x="3575720" y="3632324"/>
            <a:ext cx="1778000" cy="732780"/>
          </a:xfrm>
          <a:custGeom>
            <a:avLst/>
            <a:gdLst>
              <a:gd name="connsiteX0" fmla="*/ 12700 w 1778000"/>
              <a:gd name="connsiteY0" fmla="*/ 6350 h 1231900"/>
              <a:gd name="connsiteX1" fmla="*/ 0 w 1778000"/>
              <a:gd name="connsiteY1" fmla="*/ 1231900 h 1231900"/>
              <a:gd name="connsiteX2" fmla="*/ 1778000 w 1778000"/>
              <a:gd name="connsiteY2" fmla="*/ 1231900 h 1231900"/>
              <a:gd name="connsiteX3" fmla="*/ 1771650 w 1778000"/>
              <a:gd name="connsiteY3" fmla="*/ 0 h 1231900"/>
              <a:gd name="connsiteX4" fmla="*/ 12700 w 1778000"/>
              <a:gd name="connsiteY4" fmla="*/ 635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000" h="1231900">
                <a:moveTo>
                  <a:pt x="12700" y="6350"/>
                </a:moveTo>
                <a:lnTo>
                  <a:pt x="0" y="1231900"/>
                </a:lnTo>
                <a:lnTo>
                  <a:pt x="1778000" y="1231900"/>
                </a:lnTo>
                <a:cubicBezTo>
                  <a:pt x="1775883" y="821267"/>
                  <a:pt x="1773767" y="410633"/>
                  <a:pt x="1771650" y="0"/>
                </a:cubicBezTo>
                <a:lnTo>
                  <a:pt x="12700" y="635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Freeform 194"/>
          <p:cNvSpPr/>
          <p:nvPr/>
        </p:nvSpPr>
        <p:spPr>
          <a:xfrm>
            <a:off x="7218918" y="4054847"/>
            <a:ext cx="1778000" cy="1720572"/>
          </a:xfrm>
          <a:custGeom>
            <a:avLst/>
            <a:gdLst>
              <a:gd name="connsiteX0" fmla="*/ 12700 w 1778000"/>
              <a:gd name="connsiteY0" fmla="*/ 6350 h 1231900"/>
              <a:gd name="connsiteX1" fmla="*/ 0 w 1778000"/>
              <a:gd name="connsiteY1" fmla="*/ 1231900 h 1231900"/>
              <a:gd name="connsiteX2" fmla="*/ 1778000 w 1778000"/>
              <a:gd name="connsiteY2" fmla="*/ 1231900 h 1231900"/>
              <a:gd name="connsiteX3" fmla="*/ 1771650 w 1778000"/>
              <a:gd name="connsiteY3" fmla="*/ 0 h 1231900"/>
              <a:gd name="connsiteX4" fmla="*/ 12700 w 1778000"/>
              <a:gd name="connsiteY4" fmla="*/ 635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000" h="1231900">
                <a:moveTo>
                  <a:pt x="12700" y="6350"/>
                </a:moveTo>
                <a:lnTo>
                  <a:pt x="0" y="1231900"/>
                </a:lnTo>
                <a:lnTo>
                  <a:pt x="1778000" y="1231900"/>
                </a:lnTo>
                <a:cubicBezTo>
                  <a:pt x="1775883" y="821267"/>
                  <a:pt x="1773767" y="410633"/>
                  <a:pt x="1771650" y="0"/>
                </a:cubicBezTo>
                <a:lnTo>
                  <a:pt x="12700" y="635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Freeform 193"/>
          <p:cNvSpPr/>
          <p:nvPr/>
        </p:nvSpPr>
        <p:spPr>
          <a:xfrm>
            <a:off x="3556000" y="2089150"/>
            <a:ext cx="1778000" cy="1231900"/>
          </a:xfrm>
          <a:custGeom>
            <a:avLst/>
            <a:gdLst>
              <a:gd name="connsiteX0" fmla="*/ 12700 w 1778000"/>
              <a:gd name="connsiteY0" fmla="*/ 6350 h 1231900"/>
              <a:gd name="connsiteX1" fmla="*/ 0 w 1778000"/>
              <a:gd name="connsiteY1" fmla="*/ 1231900 h 1231900"/>
              <a:gd name="connsiteX2" fmla="*/ 1778000 w 1778000"/>
              <a:gd name="connsiteY2" fmla="*/ 1231900 h 1231900"/>
              <a:gd name="connsiteX3" fmla="*/ 1771650 w 1778000"/>
              <a:gd name="connsiteY3" fmla="*/ 0 h 1231900"/>
              <a:gd name="connsiteX4" fmla="*/ 12700 w 1778000"/>
              <a:gd name="connsiteY4" fmla="*/ 635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000" h="1231900">
                <a:moveTo>
                  <a:pt x="12700" y="6350"/>
                </a:moveTo>
                <a:lnTo>
                  <a:pt x="0" y="1231900"/>
                </a:lnTo>
                <a:lnTo>
                  <a:pt x="1778000" y="1231900"/>
                </a:lnTo>
                <a:cubicBezTo>
                  <a:pt x="1775883" y="821267"/>
                  <a:pt x="1773767" y="410633"/>
                  <a:pt x="1771650" y="0"/>
                </a:cubicBezTo>
                <a:lnTo>
                  <a:pt x="12700" y="635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9" name="Straight Connector 138"/>
          <p:cNvCxnSpPr/>
          <p:nvPr/>
        </p:nvCxnSpPr>
        <p:spPr>
          <a:xfrm rot="5400000" flipH="1" flipV="1">
            <a:off x="3826109" y="1392697"/>
            <a:ext cx="1038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5227638" y="2093913"/>
            <a:ext cx="4546600" cy="15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332413" y="1439863"/>
            <a:ext cx="4122738" cy="15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5475288" y="3317875"/>
            <a:ext cx="4546600" cy="15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2405064" y="3317875"/>
            <a:ext cx="3070225" cy="15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3537024" y="3319463"/>
            <a:ext cx="17668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3537024" y="3646488"/>
            <a:ext cx="17668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3565525" y="4383088"/>
            <a:ext cx="17668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3565525" y="2584450"/>
            <a:ext cx="1766888" cy="15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5332413" y="1439863"/>
            <a:ext cx="1588" cy="1879600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V="1">
            <a:off x="5026025" y="1439864"/>
            <a:ext cx="1588" cy="485775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3567113" y="1439863"/>
            <a:ext cx="1765300" cy="15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>
            <a:off x="3567113" y="1766888"/>
            <a:ext cx="1765300" cy="15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3548138" y="2093913"/>
            <a:ext cx="17653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3565525" y="1439863"/>
            <a:ext cx="1588" cy="1879600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3873500" y="1439864"/>
            <a:ext cx="1588" cy="485775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8" name="Freeform 20"/>
          <p:cNvSpPr>
            <a:spLocks/>
          </p:cNvSpPr>
          <p:nvPr/>
        </p:nvSpPr>
        <p:spPr bwMode="auto">
          <a:xfrm>
            <a:off x="3567190" y="1439864"/>
            <a:ext cx="306388" cy="327025"/>
          </a:xfrm>
          <a:custGeom>
            <a:avLst/>
            <a:gdLst/>
            <a:ahLst/>
            <a:cxnLst>
              <a:cxn ang="0">
                <a:pos x="774" y="0"/>
              </a:cxn>
              <a:cxn ang="0">
                <a:pos x="640" y="12"/>
              </a:cxn>
              <a:cxn ang="0">
                <a:pos x="509" y="50"/>
              </a:cxn>
              <a:cxn ang="0">
                <a:pos x="387" y="110"/>
              </a:cxn>
              <a:cxn ang="0">
                <a:pos x="277" y="193"/>
              </a:cxn>
              <a:cxn ang="0">
                <a:pos x="181" y="293"/>
              </a:cxn>
              <a:cxn ang="0">
                <a:pos x="104" y="411"/>
              </a:cxn>
              <a:cxn ang="0">
                <a:pos x="47" y="541"/>
              </a:cxn>
              <a:cxn ang="0">
                <a:pos x="13" y="680"/>
              </a:cxn>
              <a:cxn ang="0">
                <a:pos x="0" y="823"/>
              </a:cxn>
            </a:cxnLst>
            <a:rect l="0" t="0" r="r" b="b"/>
            <a:pathLst>
              <a:path w="774" h="823">
                <a:moveTo>
                  <a:pt x="774" y="0"/>
                </a:moveTo>
                <a:lnTo>
                  <a:pt x="640" y="12"/>
                </a:lnTo>
                <a:lnTo>
                  <a:pt x="509" y="50"/>
                </a:lnTo>
                <a:lnTo>
                  <a:pt x="387" y="110"/>
                </a:lnTo>
                <a:lnTo>
                  <a:pt x="277" y="193"/>
                </a:lnTo>
                <a:lnTo>
                  <a:pt x="181" y="293"/>
                </a:lnTo>
                <a:lnTo>
                  <a:pt x="104" y="411"/>
                </a:lnTo>
                <a:lnTo>
                  <a:pt x="47" y="541"/>
                </a:lnTo>
                <a:lnTo>
                  <a:pt x="13" y="680"/>
                </a:lnTo>
                <a:lnTo>
                  <a:pt x="0" y="823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5016576" y="1439864"/>
            <a:ext cx="306388" cy="327025"/>
          </a:xfrm>
          <a:custGeom>
            <a:avLst/>
            <a:gdLst/>
            <a:ahLst/>
            <a:cxnLst>
              <a:cxn ang="0">
                <a:pos x="773" y="823"/>
              </a:cxn>
              <a:cxn ang="0">
                <a:pos x="761" y="680"/>
              </a:cxn>
              <a:cxn ang="0">
                <a:pos x="727" y="541"/>
              </a:cxn>
              <a:cxn ang="0">
                <a:pos x="670" y="411"/>
              </a:cxn>
              <a:cxn ang="0">
                <a:pos x="592" y="293"/>
              </a:cxn>
              <a:cxn ang="0">
                <a:pos x="497" y="193"/>
              </a:cxn>
              <a:cxn ang="0">
                <a:pos x="387" y="110"/>
              </a:cxn>
              <a:cxn ang="0">
                <a:pos x="264" y="50"/>
              </a:cxn>
              <a:cxn ang="0">
                <a:pos x="134" y="12"/>
              </a:cxn>
              <a:cxn ang="0">
                <a:pos x="0" y="0"/>
              </a:cxn>
            </a:cxnLst>
            <a:rect l="0" t="0" r="r" b="b"/>
            <a:pathLst>
              <a:path w="773" h="823">
                <a:moveTo>
                  <a:pt x="773" y="823"/>
                </a:moveTo>
                <a:lnTo>
                  <a:pt x="761" y="680"/>
                </a:lnTo>
                <a:lnTo>
                  <a:pt x="727" y="541"/>
                </a:lnTo>
                <a:lnTo>
                  <a:pt x="670" y="411"/>
                </a:lnTo>
                <a:lnTo>
                  <a:pt x="592" y="293"/>
                </a:lnTo>
                <a:lnTo>
                  <a:pt x="497" y="193"/>
                </a:lnTo>
                <a:lnTo>
                  <a:pt x="387" y="110"/>
                </a:lnTo>
                <a:lnTo>
                  <a:pt x="264" y="50"/>
                </a:lnTo>
                <a:lnTo>
                  <a:pt x="134" y="1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3845000" y="1439863"/>
            <a:ext cx="11525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3562427" y="1766889"/>
            <a:ext cx="1588" cy="15525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3565525" y="3319463"/>
            <a:ext cx="1588" cy="1346200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5332413" y="3319463"/>
            <a:ext cx="1588" cy="1346200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3565525" y="3646488"/>
            <a:ext cx="1588" cy="736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H="1" flipV="1">
            <a:off x="3259138" y="3319464"/>
            <a:ext cx="306388" cy="327025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H="1" flipV="1">
            <a:off x="2568575" y="3319464"/>
            <a:ext cx="996950" cy="1063625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H="1">
            <a:off x="2405063" y="1439863"/>
            <a:ext cx="1162050" cy="15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H="1">
            <a:off x="2314575" y="2093913"/>
            <a:ext cx="1252538" cy="15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H="1">
            <a:off x="2405064" y="2584450"/>
            <a:ext cx="1160463" cy="15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flipV="1">
            <a:off x="3259138" y="1439863"/>
            <a:ext cx="1588" cy="1879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 flipV="1">
            <a:off x="2568575" y="2584451"/>
            <a:ext cx="1588" cy="7350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V="1">
            <a:off x="3028950" y="1992313"/>
            <a:ext cx="1588" cy="13271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4" name="Freeform 36"/>
          <p:cNvSpPr>
            <a:spLocks/>
          </p:cNvSpPr>
          <p:nvPr/>
        </p:nvSpPr>
        <p:spPr bwMode="auto">
          <a:xfrm>
            <a:off x="2568576" y="2093913"/>
            <a:ext cx="461963" cy="490538"/>
          </a:xfrm>
          <a:custGeom>
            <a:avLst/>
            <a:gdLst/>
            <a:ahLst/>
            <a:cxnLst>
              <a:cxn ang="0">
                <a:pos x="1165" y="0"/>
              </a:cxn>
              <a:cxn ang="0">
                <a:pos x="1000" y="12"/>
              </a:cxn>
              <a:cxn ang="0">
                <a:pos x="837" y="49"/>
              </a:cxn>
              <a:cxn ang="0">
                <a:pos x="682" y="110"/>
              </a:cxn>
              <a:cxn ang="0">
                <a:pos x="535" y="195"/>
              </a:cxn>
              <a:cxn ang="0">
                <a:pos x="403" y="300"/>
              </a:cxn>
              <a:cxn ang="0">
                <a:pos x="285" y="425"/>
              </a:cxn>
              <a:cxn ang="0">
                <a:pos x="185" y="566"/>
              </a:cxn>
              <a:cxn ang="0">
                <a:pos x="105" y="721"/>
              </a:cxn>
              <a:cxn ang="0">
                <a:pos x="47" y="886"/>
              </a:cxn>
              <a:cxn ang="0">
                <a:pos x="12" y="1059"/>
              </a:cxn>
              <a:cxn ang="0">
                <a:pos x="0" y="1236"/>
              </a:cxn>
            </a:cxnLst>
            <a:rect l="0" t="0" r="r" b="b"/>
            <a:pathLst>
              <a:path w="1165" h="1236">
                <a:moveTo>
                  <a:pt x="1165" y="0"/>
                </a:moveTo>
                <a:lnTo>
                  <a:pt x="1000" y="12"/>
                </a:lnTo>
                <a:lnTo>
                  <a:pt x="837" y="49"/>
                </a:lnTo>
                <a:lnTo>
                  <a:pt x="682" y="110"/>
                </a:lnTo>
                <a:lnTo>
                  <a:pt x="535" y="195"/>
                </a:lnTo>
                <a:lnTo>
                  <a:pt x="403" y="300"/>
                </a:lnTo>
                <a:lnTo>
                  <a:pt x="285" y="425"/>
                </a:lnTo>
                <a:lnTo>
                  <a:pt x="185" y="566"/>
                </a:lnTo>
                <a:lnTo>
                  <a:pt x="105" y="721"/>
                </a:lnTo>
                <a:lnTo>
                  <a:pt x="47" y="886"/>
                </a:lnTo>
                <a:lnTo>
                  <a:pt x="12" y="1059"/>
                </a:lnTo>
                <a:lnTo>
                  <a:pt x="0" y="1236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>
            <a:off x="3030538" y="2093913"/>
            <a:ext cx="2286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2568576" y="3319463"/>
            <a:ext cx="690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V="1">
            <a:off x="5327727" y="1766889"/>
            <a:ext cx="1588" cy="15525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7226300" y="3314700"/>
            <a:ext cx="1765300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V="1">
            <a:off x="8991600" y="1435100"/>
            <a:ext cx="1588" cy="1879600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 flipV="1">
            <a:off x="8685213" y="1435101"/>
            <a:ext cx="1588" cy="485775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>
            <a:off x="7226300" y="1435100"/>
            <a:ext cx="1588" cy="1879600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7534275" y="1435101"/>
            <a:ext cx="1588" cy="485775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3" name="Freeform 45"/>
          <p:cNvSpPr>
            <a:spLocks/>
          </p:cNvSpPr>
          <p:nvPr/>
        </p:nvSpPr>
        <p:spPr bwMode="auto">
          <a:xfrm>
            <a:off x="7226301" y="1435101"/>
            <a:ext cx="307975" cy="327025"/>
          </a:xfrm>
          <a:custGeom>
            <a:avLst/>
            <a:gdLst/>
            <a:ahLst/>
            <a:cxnLst>
              <a:cxn ang="0">
                <a:pos x="773" y="0"/>
              </a:cxn>
              <a:cxn ang="0">
                <a:pos x="663" y="8"/>
              </a:cxn>
              <a:cxn ang="0">
                <a:pos x="555" y="33"/>
              </a:cxn>
              <a:cxn ang="0">
                <a:pos x="452" y="75"/>
              </a:cxn>
              <a:cxn ang="0">
                <a:pos x="355" y="130"/>
              </a:cxn>
              <a:cxn ang="0">
                <a:pos x="266" y="201"/>
              </a:cxn>
              <a:cxn ang="0">
                <a:pos x="188" y="284"/>
              </a:cxn>
              <a:cxn ang="0">
                <a:pos x="122" y="378"/>
              </a:cxn>
              <a:cxn ang="0">
                <a:pos x="70" y="481"/>
              </a:cxn>
              <a:cxn ang="0">
                <a:pos x="31" y="591"/>
              </a:cxn>
              <a:cxn ang="0">
                <a:pos x="7" y="706"/>
              </a:cxn>
              <a:cxn ang="0">
                <a:pos x="0" y="824"/>
              </a:cxn>
            </a:cxnLst>
            <a:rect l="0" t="0" r="r" b="b"/>
            <a:pathLst>
              <a:path w="773" h="824">
                <a:moveTo>
                  <a:pt x="773" y="0"/>
                </a:moveTo>
                <a:lnTo>
                  <a:pt x="663" y="8"/>
                </a:lnTo>
                <a:lnTo>
                  <a:pt x="555" y="33"/>
                </a:lnTo>
                <a:lnTo>
                  <a:pt x="452" y="75"/>
                </a:lnTo>
                <a:lnTo>
                  <a:pt x="355" y="130"/>
                </a:lnTo>
                <a:lnTo>
                  <a:pt x="266" y="201"/>
                </a:lnTo>
                <a:lnTo>
                  <a:pt x="188" y="284"/>
                </a:lnTo>
                <a:lnTo>
                  <a:pt x="122" y="378"/>
                </a:lnTo>
                <a:lnTo>
                  <a:pt x="70" y="481"/>
                </a:lnTo>
                <a:lnTo>
                  <a:pt x="31" y="591"/>
                </a:lnTo>
                <a:lnTo>
                  <a:pt x="7" y="706"/>
                </a:lnTo>
                <a:lnTo>
                  <a:pt x="0" y="824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4" name="Freeform 46"/>
          <p:cNvSpPr>
            <a:spLocks/>
          </p:cNvSpPr>
          <p:nvPr/>
        </p:nvSpPr>
        <p:spPr bwMode="auto">
          <a:xfrm>
            <a:off x="8685214" y="1435101"/>
            <a:ext cx="307975" cy="327025"/>
          </a:xfrm>
          <a:custGeom>
            <a:avLst/>
            <a:gdLst/>
            <a:ahLst/>
            <a:cxnLst>
              <a:cxn ang="0">
                <a:pos x="774" y="824"/>
              </a:cxn>
              <a:cxn ang="0">
                <a:pos x="766" y="706"/>
              </a:cxn>
              <a:cxn ang="0">
                <a:pos x="742" y="591"/>
              </a:cxn>
              <a:cxn ang="0">
                <a:pos x="704" y="481"/>
              </a:cxn>
              <a:cxn ang="0">
                <a:pos x="651" y="378"/>
              </a:cxn>
              <a:cxn ang="0">
                <a:pos x="584" y="284"/>
              </a:cxn>
              <a:cxn ang="0">
                <a:pos x="507" y="201"/>
              </a:cxn>
              <a:cxn ang="0">
                <a:pos x="419" y="130"/>
              </a:cxn>
              <a:cxn ang="0">
                <a:pos x="321" y="75"/>
              </a:cxn>
              <a:cxn ang="0">
                <a:pos x="218" y="33"/>
              </a:cxn>
              <a:cxn ang="0">
                <a:pos x="110" y="8"/>
              </a:cxn>
              <a:cxn ang="0">
                <a:pos x="0" y="0"/>
              </a:cxn>
            </a:cxnLst>
            <a:rect l="0" t="0" r="r" b="b"/>
            <a:pathLst>
              <a:path w="774" h="824">
                <a:moveTo>
                  <a:pt x="774" y="824"/>
                </a:moveTo>
                <a:lnTo>
                  <a:pt x="766" y="706"/>
                </a:lnTo>
                <a:lnTo>
                  <a:pt x="742" y="591"/>
                </a:lnTo>
                <a:lnTo>
                  <a:pt x="704" y="481"/>
                </a:lnTo>
                <a:lnTo>
                  <a:pt x="651" y="378"/>
                </a:lnTo>
                <a:lnTo>
                  <a:pt x="584" y="284"/>
                </a:lnTo>
                <a:lnTo>
                  <a:pt x="507" y="201"/>
                </a:lnTo>
                <a:lnTo>
                  <a:pt x="419" y="130"/>
                </a:lnTo>
                <a:lnTo>
                  <a:pt x="321" y="75"/>
                </a:lnTo>
                <a:lnTo>
                  <a:pt x="218" y="33"/>
                </a:lnTo>
                <a:lnTo>
                  <a:pt x="110" y="8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7534275" y="1435100"/>
            <a:ext cx="11509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7227888" y="2060848"/>
            <a:ext cx="0" cy="1253852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 flipV="1">
            <a:off x="8991600" y="2060847"/>
            <a:ext cx="0" cy="1253852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 flipV="1">
            <a:off x="6535738" y="2581275"/>
            <a:ext cx="1588" cy="736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6996113" y="1990725"/>
            <a:ext cx="1588" cy="13271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0" name="Freeform 52"/>
          <p:cNvSpPr>
            <a:spLocks/>
          </p:cNvSpPr>
          <p:nvPr/>
        </p:nvSpPr>
        <p:spPr bwMode="auto">
          <a:xfrm>
            <a:off x="6535739" y="2090738"/>
            <a:ext cx="461963" cy="490538"/>
          </a:xfrm>
          <a:custGeom>
            <a:avLst/>
            <a:gdLst/>
            <a:ahLst/>
            <a:cxnLst>
              <a:cxn ang="0">
                <a:pos x="1166" y="0"/>
              </a:cxn>
              <a:cxn ang="0">
                <a:pos x="1036" y="8"/>
              </a:cxn>
              <a:cxn ang="0">
                <a:pos x="907" y="31"/>
              </a:cxn>
              <a:cxn ang="0">
                <a:pos x="781" y="68"/>
              </a:cxn>
              <a:cxn ang="0">
                <a:pos x="660" y="122"/>
              </a:cxn>
              <a:cxn ang="0">
                <a:pos x="547" y="188"/>
              </a:cxn>
              <a:cxn ang="0">
                <a:pos x="440" y="268"/>
              </a:cxn>
              <a:cxn ang="0">
                <a:pos x="343" y="360"/>
              </a:cxn>
              <a:cxn ang="0">
                <a:pos x="255" y="464"/>
              </a:cxn>
              <a:cxn ang="0">
                <a:pos x="179" y="577"/>
              </a:cxn>
              <a:cxn ang="0">
                <a:pos x="116" y="698"/>
              </a:cxn>
              <a:cxn ang="0">
                <a:pos x="66" y="827"/>
              </a:cxn>
              <a:cxn ang="0">
                <a:pos x="30" y="961"/>
              </a:cxn>
              <a:cxn ang="0">
                <a:pos x="8" y="1097"/>
              </a:cxn>
              <a:cxn ang="0">
                <a:pos x="0" y="1236"/>
              </a:cxn>
            </a:cxnLst>
            <a:rect l="0" t="0" r="r" b="b"/>
            <a:pathLst>
              <a:path w="1166" h="1236">
                <a:moveTo>
                  <a:pt x="1166" y="0"/>
                </a:moveTo>
                <a:lnTo>
                  <a:pt x="1036" y="8"/>
                </a:lnTo>
                <a:lnTo>
                  <a:pt x="907" y="31"/>
                </a:lnTo>
                <a:lnTo>
                  <a:pt x="781" y="68"/>
                </a:lnTo>
                <a:lnTo>
                  <a:pt x="660" y="122"/>
                </a:lnTo>
                <a:lnTo>
                  <a:pt x="547" y="188"/>
                </a:lnTo>
                <a:lnTo>
                  <a:pt x="440" y="268"/>
                </a:lnTo>
                <a:lnTo>
                  <a:pt x="343" y="360"/>
                </a:lnTo>
                <a:lnTo>
                  <a:pt x="255" y="464"/>
                </a:lnTo>
                <a:lnTo>
                  <a:pt x="179" y="577"/>
                </a:lnTo>
                <a:lnTo>
                  <a:pt x="116" y="698"/>
                </a:lnTo>
                <a:lnTo>
                  <a:pt x="66" y="827"/>
                </a:lnTo>
                <a:lnTo>
                  <a:pt x="30" y="961"/>
                </a:lnTo>
                <a:lnTo>
                  <a:pt x="8" y="1097"/>
                </a:lnTo>
                <a:lnTo>
                  <a:pt x="0" y="1236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6997700" y="2090738"/>
            <a:ext cx="2286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>
            <a:off x="6535739" y="3317875"/>
            <a:ext cx="690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 flipV="1">
            <a:off x="9682163" y="2581275"/>
            <a:ext cx="1588" cy="736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V="1">
            <a:off x="9221788" y="1990725"/>
            <a:ext cx="1588" cy="13271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9220201" y="2090738"/>
            <a:ext cx="461963" cy="490538"/>
          </a:xfrm>
          <a:custGeom>
            <a:avLst/>
            <a:gdLst/>
            <a:ahLst/>
            <a:cxnLst>
              <a:cxn ang="0">
                <a:pos x="1164" y="1236"/>
              </a:cxn>
              <a:cxn ang="0">
                <a:pos x="1157" y="1097"/>
              </a:cxn>
              <a:cxn ang="0">
                <a:pos x="1135" y="961"/>
              </a:cxn>
              <a:cxn ang="0">
                <a:pos x="1099" y="827"/>
              </a:cxn>
              <a:cxn ang="0">
                <a:pos x="1049" y="698"/>
              </a:cxn>
              <a:cxn ang="0">
                <a:pos x="985" y="577"/>
              </a:cxn>
              <a:cxn ang="0">
                <a:pos x="910" y="464"/>
              </a:cxn>
              <a:cxn ang="0">
                <a:pos x="823" y="360"/>
              </a:cxn>
              <a:cxn ang="0">
                <a:pos x="725" y="268"/>
              </a:cxn>
              <a:cxn ang="0">
                <a:pos x="619" y="188"/>
              </a:cxn>
              <a:cxn ang="0">
                <a:pos x="504" y="122"/>
              </a:cxn>
              <a:cxn ang="0">
                <a:pos x="384" y="68"/>
              </a:cxn>
              <a:cxn ang="0">
                <a:pos x="259" y="31"/>
              </a:cxn>
              <a:cxn ang="0">
                <a:pos x="130" y="8"/>
              </a:cxn>
              <a:cxn ang="0">
                <a:pos x="0" y="0"/>
              </a:cxn>
            </a:cxnLst>
            <a:rect l="0" t="0" r="r" b="b"/>
            <a:pathLst>
              <a:path w="1164" h="1236">
                <a:moveTo>
                  <a:pt x="1164" y="1236"/>
                </a:moveTo>
                <a:lnTo>
                  <a:pt x="1157" y="1097"/>
                </a:lnTo>
                <a:lnTo>
                  <a:pt x="1135" y="961"/>
                </a:lnTo>
                <a:lnTo>
                  <a:pt x="1099" y="827"/>
                </a:lnTo>
                <a:lnTo>
                  <a:pt x="1049" y="698"/>
                </a:lnTo>
                <a:lnTo>
                  <a:pt x="985" y="577"/>
                </a:lnTo>
                <a:lnTo>
                  <a:pt x="910" y="464"/>
                </a:lnTo>
                <a:lnTo>
                  <a:pt x="823" y="360"/>
                </a:lnTo>
                <a:lnTo>
                  <a:pt x="725" y="268"/>
                </a:lnTo>
                <a:lnTo>
                  <a:pt x="619" y="188"/>
                </a:lnTo>
                <a:lnTo>
                  <a:pt x="504" y="122"/>
                </a:lnTo>
                <a:lnTo>
                  <a:pt x="384" y="68"/>
                </a:lnTo>
                <a:lnTo>
                  <a:pt x="259" y="31"/>
                </a:lnTo>
                <a:lnTo>
                  <a:pt x="130" y="8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6" name="Line 58"/>
          <p:cNvSpPr>
            <a:spLocks noChangeShapeType="1"/>
          </p:cNvSpPr>
          <p:nvPr/>
        </p:nvSpPr>
        <p:spPr bwMode="auto">
          <a:xfrm flipH="1">
            <a:off x="8991600" y="2090738"/>
            <a:ext cx="2286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7" name="Line 59"/>
          <p:cNvSpPr>
            <a:spLocks noChangeShapeType="1"/>
          </p:cNvSpPr>
          <p:nvPr/>
        </p:nvSpPr>
        <p:spPr bwMode="auto">
          <a:xfrm flipH="1">
            <a:off x="8991601" y="3317875"/>
            <a:ext cx="690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8" name="Line 60"/>
          <p:cNvSpPr>
            <a:spLocks noChangeShapeType="1"/>
          </p:cNvSpPr>
          <p:nvPr/>
        </p:nvSpPr>
        <p:spPr bwMode="auto">
          <a:xfrm>
            <a:off x="7224713" y="4052888"/>
            <a:ext cx="1766888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>
            <a:off x="7224713" y="4789488"/>
            <a:ext cx="1766888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0" name="Line 62"/>
          <p:cNvSpPr>
            <a:spLocks noChangeShapeType="1"/>
          </p:cNvSpPr>
          <p:nvPr/>
        </p:nvSpPr>
        <p:spPr bwMode="auto">
          <a:xfrm>
            <a:off x="7224713" y="3314700"/>
            <a:ext cx="1588" cy="27701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1" name="Line 63"/>
          <p:cNvSpPr>
            <a:spLocks noChangeShapeType="1"/>
          </p:cNvSpPr>
          <p:nvPr/>
        </p:nvSpPr>
        <p:spPr bwMode="auto">
          <a:xfrm>
            <a:off x="8991600" y="3314701"/>
            <a:ext cx="1588" cy="2822575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2" name="Freeform 64"/>
          <p:cNvSpPr>
            <a:spLocks/>
          </p:cNvSpPr>
          <p:nvPr/>
        </p:nvSpPr>
        <p:spPr bwMode="auto">
          <a:xfrm>
            <a:off x="6535739" y="3313113"/>
            <a:ext cx="688975" cy="736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172"/>
              </a:cxn>
              <a:cxn ang="0">
                <a:pos x="29" y="341"/>
              </a:cxn>
              <a:cxn ang="0">
                <a:pos x="66" y="507"/>
              </a:cxn>
              <a:cxn ang="0">
                <a:pos x="117" y="670"/>
              </a:cxn>
              <a:cxn ang="0">
                <a:pos x="181" y="826"/>
              </a:cxn>
              <a:cxn ang="0">
                <a:pos x="259" y="977"/>
              </a:cxn>
              <a:cxn ang="0">
                <a:pos x="350" y="1118"/>
              </a:cxn>
              <a:cxn ang="0">
                <a:pos x="453" y="1250"/>
              </a:cxn>
              <a:cxn ang="0">
                <a:pos x="566" y="1371"/>
              </a:cxn>
              <a:cxn ang="0">
                <a:pos x="689" y="1481"/>
              </a:cxn>
              <a:cxn ang="0">
                <a:pos x="821" y="1578"/>
              </a:cxn>
              <a:cxn ang="0">
                <a:pos x="963" y="1661"/>
              </a:cxn>
              <a:cxn ang="0">
                <a:pos x="1109" y="1731"/>
              </a:cxn>
              <a:cxn ang="0">
                <a:pos x="1261" y="1785"/>
              </a:cxn>
              <a:cxn ang="0">
                <a:pos x="1418" y="1824"/>
              </a:cxn>
              <a:cxn ang="0">
                <a:pos x="1578" y="1848"/>
              </a:cxn>
              <a:cxn ang="0">
                <a:pos x="1738" y="1856"/>
              </a:cxn>
            </a:cxnLst>
            <a:rect l="0" t="0" r="r" b="b"/>
            <a:pathLst>
              <a:path w="1738" h="1856">
                <a:moveTo>
                  <a:pt x="0" y="0"/>
                </a:moveTo>
                <a:lnTo>
                  <a:pt x="8" y="172"/>
                </a:lnTo>
                <a:lnTo>
                  <a:pt x="29" y="341"/>
                </a:lnTo>
                <a:lnTo>
                  <a:pt x="66" y="507"/>
                </a:lnTo>
                <a:lnTo>
                  <a:pt x="117" y="670"/>
                </a:lnTo>
                <a:lnTo>
                  <a:pt x="181" y="826"/>
                </a:lnTo>
                <a:lnTo>
                  <a:pt x="259" y="977"/>
                </a:lnTo>
                <a:lnTo>
                  <a:pt x="350" y="1118"/>
                </a:lnTo>
                <a:lnTo>
                  <a:pt x="453" y="1250"/>
                </a:lnTo>
                <a:lnTo>
                  <a:pt x="566" y="1371"/>
                </a:lnTo>
                <a:lnTo>
                  <a:pt x="689" y="1481"/>
                </a:lnTo>
                <a:lnTo>
                  <a:pt x="821" y="1578"/>
                </a:lnTo>
                <a:lnTo>
                  <a:pt x="963" y="1661"/>
                </a:lnTo>
                <a:lnTo>
                  <a:pt x="1109" y="1731"/>
                </a:lnTo>
                <a:lnTo>
                  <a:pt x="1261" y="1785"/>
                </a:lnTo>
                <a:lnTo>
                  <a:pt x="1418" y="1824"/>
                </a:lnTo>
                <a:lnTo>
                  <a:pt x="1578" y="1848"/>
                </a:lnTo>
                <a:lnTo>
                  <a:pt x="1738" y="1856"/>
                </a:lnTo>
              </a:path>
            </a:pathLst>
          </a:cu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3" name="Line 65"/>
          <p:cNvSpPr>
            <a:spLocks noChangeShapeType="1"/>
          </p:cNvSpPr>
          <p:nvPr/>
        </p:nvSpPr>
        <p:spPr bwMode="auto">
          <a:xfrm flipH="1" flipV="1">
            <a:off x="2798763" y="2159000"/>
            <a:ext cx="230188" cy="4254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 flipH="1" flipV="1">
            <a:off x="2630489" y="2338389"/>
            <a:ext cx="398463" cy="2460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5" name="Freeform 67"/>
          <p:cNvSpPr>
            <a:spLocks/>
          </p:cNvSpPr>
          <p:nvPr/>
        </p:nvSpPr>
        <p:spPr bwMode="auto">
          <a:xfrm>
            <a:off x="2565400" y="2330451"/>
            <a:ext cx="171450" cy="74613"/>
          </a:xfrm>
          <a:custGeom>
            <a:avLst/>
            <a:gdLst/>
            <a:ahLst/>
            <a:cxnLst>
              <a:cxn ang="0">
                <a:pos x="431" y="186"/>
              </a:cxn>
              <a:cxn ang="0">
                <a:pos x="339" y="106"/>
              </a:cxn>
              <a:cxn ang="0">
                <a:pos x="233" y="47"/>
              </a:cxn>
              <a:cxn ang="0">
                <a:pos x="119" y="10"/>
              </a:cxn>
              <a:cxn ang="0">
                <a:pos x="0" y="0"/>
              </a:cxn>
            </a:cxnLst>
            <a:rect l="0" t="0" r="r" b="b"/>
            <a:pathLst>
              <a:path w="431" h="186">
                <a:moveTo>
                  <a:pt x="431" y="186"/>
                </a:moveTo>
                <a:lnTo>
                  <a:pt x="339" y="106"/>
                </a:lnTo>
                <a:lnTo>
                  <a:pt x="233" y="47"/>
                </a:lnTo>
                <a:lnTo>
                  <a:pt x="119" y="1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6" name="Freeform 68"/>
          <p:cNvSpPr>
            <a:spLocks/>
          </p:cNvSpPr>
          <p:nvPr/>
        </p:nvSpPr>
        <p:spPr bwMode="auto">
          <a:xfrm>
            <a:off x="7115176" y="5013326"/>
            <a:ext cx="220663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" y="39"/>
              </a:cxn>
              <a:cxn ang="0">
                <a:pos x="182" y="64"/>
              </a:cxn>
              <a:cxn ang="0">
                <a:pos x="277" y="72"/>
              </a:cxn>
              <a:cxn ang="0">
                <a:pos x="373" y="64"/>
              </a:cxn>
              <a:cxn ang="0">
                <a:pos x="466" y="39"/>
              </a:cxn>
              <a:cxn ang="0">
                <a:pos x="555" y="0"/>
              </a:cxn>
            </a:cxnLst>
            <a:rect l="0" t="0" r="r" b="b"/>
            <a:pathLst>
              <a:path w="555" h="72">
                <a:moveTo>
                  <a:pt x="0" y="0"/>
                </a:moveTo>
                <a:lnTo>
                  <a:pt x="88" y="39"/>
                </a:lnTo>
                <a:lnTo>
                  <a:pt x="182" y="64"/>
                </a:lnTo>
                <a:lnTo>
                  <a:pt x="277" y="72"/>
                </a:lnTo>
                <a:lnTo>
                  <a:pt x="373" y="64"/>
                </a:lnTo>
                <a:lnTo>
                  <a:pt x="466" y="39"/>
                </a:lnTo>
                <a:lnTo>
                  <a:pt x="555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7" name="Freeform 69"/>
          <p:cNvSpPr>
            <a:spLocks/>
          </p:cNvSpPr>
          <p:nvPr/>
        </p:nvSpPr>
        <p:spPr bwMode="auto">
          <a:xfrm>
            <a:off x="7115176" y="5267326"/>
            <a:ext cx="220663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" y="40"/>
              </a:cxn>
              <a:cxn ang="0">
                <a:pos x="182" y="64"/>
              </a:cxn>
              <a:cxn ang="0">
                <a:pos x="277" y="72"/>
              </a:cxn>
              <a:cxn ang="0">
                <a:pos x="373" y="64"/>
              </a:cxn>
              <a:cxn ang="0">
                <a:pos x="466" y="40"/>
              </a:cxn>
              <a:cxn ang="0">
                <a:pos x="555" y="0"/>
              </a:cxn>
            </a:cxnLst>
            <a:rect l="0" t="0" r="r" b="b"/>
            <a:pathLst>
              <a:path w="555" h="72">
                <a:moveTo>
                  <a:pt x="0" y="0"/>
                </a:moveTo>
                <a:lnTo>
                  <a:pt x="88" y="40"/>
                </a:lnTo>
                <a:lnTo>
                  <a:pt x="182" y="64"/>
                </a:lnTo>
                <a:lnTo>
                  <a:pt x="277" y="72"/>
                </a:lnTo>
                <a:lnTo>
                  <a:pt x="373" y="64"/>
                </a:lnTo>
                <a:lnTo>
                  <a:pt x="466" y="40"/>
                </a:lnTo>
                <a:lnTo>
                  <a:pt x="555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8" name="Freeform 70"/>
          <p:cNvSpPr>
            <a:spLocks/>
          </p:cNvSpPr>
          <p:nvPr/>
        </p:nvSpPr>
        <p:spPr bwMode="auto">
          <a:xfrm>
            <a:off x="7115176" y="5521326"/>
            <a:ext cx="220663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8" y="40"/>
              </a:cxn>
              <a:cxn ang="0">
                <a:pos x="182" y="64"/>
              </a:cxn>
              <a:cxn ang="0">
                <a:pos x="277" y="72"/>
              </a:cxn>
              <a:cxn ang="0">
                <a:pos x="373" y="64"/>
              </a:cxn>
              <a:cxn ang="0">
                <a:pos x="466" y="40"/>
              </a:cxn>
              <a:cxn ang="0">
                <a:pos x="555" y="0"/>
              </a:cxn>
            </a:cxnLst>
            <a:rect l="0" t="0" r="r" b="b"/>
            <a:pathLst>
              <a:path w="555" h="72">
                <a:moveTo>
                  <a:pt x="0" y="0"/>
                </a:moveTo>
                <a:lnTo>
                  <a:pt x="88" y="40"/>
                </a:lnTo>
                <a:lnTo>
                  <a:pt x="182" y="64"/>
                </a:lnTo>
                <a:lnTo>
                  <a:pt x="277" y="72"/>
                </a:lnTo>
                <a:lnTo>
                  <a:pt x="373" y="64"/>
                </a:lnTo>
                <a:lnTo>
                  <a:pt x="466" y="40"/>
                </a:lnTo>
                <a:lnTo>
                  <a:pt x="555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>
            <a:off x="7224713" y="5549900"/>
            <a:ext cx="1766888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>
            <a:off x="7224713" y="5795963"/>
            <a:ext cx="17668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 flipV="1">
            <a:off x="7224713" y="3314701"/>
            <a:ext cx="1588" cy="2481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 flipV="1">
            <a:off x="8991600" y="3317875"/>
            <a:ext cx="1588" cy="2478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>
            <a:off x="10647363" y="7938"/>
            <a:ext cx="1588" cy="68659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>
            <a:off x="10493375" y="171451"/>
            <a:ext cx="1588" cy="65389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 flipH="1">
            <a:off x="1528763" y="7938"/>
            <a:ext cx="91186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6" name="Line 78"/>
          <p:cNvSpPr>
            <a:spLocks noChangeShapeType="1"/>
          </p:cNvSpPr>
          <p:nvPr/>
        </p:nvSpPr>
        <p:spPr bwMode="auto">
          <a:xfrm flipH="1">
            <a:off x="1681164" y="171450"/>
            <a:ext cx="88122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7" name="Line 79"/>
          <p:cNvSpPr>
            <a:spLocks noChangeShapeType="1"/>
          </p:cNvSpPr>
          <p:nvPr/>
        </p:nvSpPr>
        <p:spPr bwMode="auto">
          <a:xfrm flipH="1">
            <a:off x="1528763" y="6873875"/>
            <a:ext cx="91186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8" name="Line 80"/>
          <p:cNvSpPr>
            <a:spLocks noChangeShapeType="1"/>
          </p:cNvSpPr>
          <p:nvPr/>
        </p:nvSpPr>
        <p:spPr bwMode="auto">
          <a:xfrm flipH="1">
            <a:off x="1681164" y="6710363"/>
            <a:ext cx="88122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9" name="Line 81"/>
          <p:cNvSpPr>
            <a:spLocks noChangeShapeType="1"/>
          </p:cNvSpPr>
          <p:nvPr/>
        </p:nvSpPr>
        <p:spPr bwMode="auto">
          <a:xfrm>
            <a:off x="1528763" y="7938"/>
            <a:ext cx="1588" cy="68659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0" name="Line 82"/>
          <p:cNvSpPr>
            <a:spLocks noChangeShapeType="1"/>
          </p:cNvSpPr>
          <p:nvPr/>
        </p:nvSpPr>
        <p:spPr bwMode="auto">
          <a:xfrm>
            <a:off x="1681163" y="171451"/>
            <a:ext cx="1588" cy="65389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1" name="Line 83"/>
          <p:cNvSpPr>
            <a:spLocks noChangeShapeType="1"/>
          </p:cNvSpPr>
          <p:nvPr/>
        </p:nvSpPr>
        <p:spPr bwMode="auto">
          <a:xfrm>
            <a:off x="1681164" y="285750"/>
            <a:ext cx="8812213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2" name="Line 84"/>
          <p:cNvSpPr>
            <a:spLocks noChangeShapeType="1"/>
          </p:cNvSpPr>
          <p:nvPr/>
        </p:nvSpPr>
        <p:spPr bwMode="auto">
          <a:xfrm>
            <a:off x="1681164" y="334963"/>
            <a:ext cx="8812213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3" name="Line 85"/>
          <p:cNvSpPr>
            <a:spLocks noChangeShapeType="1"/>
          </p:cNvSpPr>
          <p:nvPr/>
        </p:nvSpPr>
        <p:spPr bwMode="auto">
          <a:xfrm>
            <a:off x="1681164" y="384175"/>
            <a:ext cx="8812213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4" name="Line 86"/>
          <p:cNvSpPr>
            <a:spLocks noChangeShapeType="1"/>
          </p:cNvSpPr>
          <p:nvPr/>
        </p:nvSpPr>
        <p:spPr bwMode="auto">
          <a:xfrm>
            <a:off x="1681164" y="498475"/>
            <a:ext cx="88122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5" name="Line 87"/>
          <p:cNvSpPr>
            <a:spLocks noChangeShapeType="1"/>
          </p:cNvSpPr>
          <p:nvPr/>
        </p:nvSpPr>
        <p:spPr bwMode="auto">
          <a:xfrm>
            <a:off x="5332414" y="1766888"/>
            <a:ext cx="4545013" cy="15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6" name="Line 88"/>
          <p:cNvSpPr>
            <a:spLocks noChangeShapeType="1"/>
          </p:cNvSpPr>
          <p:nvPr/>
        </p:nvSpPr>
        <p:spPr bwMode="auto">
          <a:xfrm>
            <a:off x="5332413" y="2584450"/>
            <a:ext cx="4618038" cy="1588"/>
          </a:xfrm>
          <a:prstGeom prst="line">
            <a:avLst/>
          </a:pr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7" name="Freeform 89"/>
          <p:cNvSpPr>
            <a:spLocks/>
          </p:cNvSpPr>
          <p:nvPr/>
        </p:nvSpPr>
        <p:spPr bwMode="auto">
          <a:xfrm>
            <a:off x="8993189" y="3313113"/>
            <a:ext cx="688975" cy="736600"/>
          </a:xfrm>
          <a:custGeom>
            <a:avLst/>
            <a:gdLst/>
            <a:ahLst/>
            <a:cxnLst>
              <a:cxn ang="0">
                <a:pos x="0" y="1856"/>
              </a:cxn>
              <a:cxn ang="0">
                <a:pos x="109" y="1853"/>
              </a:cxn>
              <a:cxn ang="0">
                <a:pos x="218" y="1842"/>
              </a:cxn>
              <a:cxn ang="0">
                <a:pos x="326" y="1823"/>
              </a:cxn>
              <a:cxn ang="0">
                <a:pos x="433" y="1798"/>
              </a:cxn>
              <a:cxn ang="0">
                <a:pos x="538" y="1765"/>
              </a:cxn>
              <a:cxn ang="0">
                <a:pos x="640" y="1726"/>
              </a:cxn>
              <a:cxn ang="0">
                <a:pos x="742" y="1679"/>
              </a:cxn>
              <a:cxn ang="0">
                <a:pos x="838" y="1627"/>
              </a:cxn>
              <a:cxn ang="0">
                <a:pos x="933" y="1567"/>
              </a:cxn>
              <a:cxn ang="0">
                <a:pos x="1023" y="1502"/>
              </a:cxn>
              <a:cxn ang="0">
                <a:pos x="1109" y="1429"/>
              </a:cxn>
              <a:cxn ang="0">
                <a:pos x="1192" y="1353"/>
              </a:cxn>
              <a:cxn ang="0">
                <a:pos x="1268" y="1270"/>
              </a:cxn>
              <a:cxn ang="0">
                <a:pos x="1340" y="1182"/>
              </a:cxn>
              <a:cxn ang="0">
                <a:pos x="1407" y="1090"/>
              </a:cxn>
              <a:cxn ang="0">
                <a:pos x="1469" y="994"/>
              </a:cxn>
              <a:cxn ang="0">
                <a:pos x="1525" y="894"/>
              </a:cxn>
              <a:cxn ang="0">
                <a:pos x="1574" y="790"/>
              </a:cxn>
              <a:cxn ang="0">
                <a:pos x="1617" y="683"/>
              </a:cxn>
              <a:cxn ang="0">
                <a:pos x="1654" y="574"/>
              </a:cxn>
              <a:cxn ang="0">
                <a:pos x="1684" y="461"/>
              </a:cxn>
              <a:cxn ang="0">
                <a:pos x="1707" y="348"/>
              </a:cxn>
              <a:cxn ang="0">
                <a:pos x="1725" y="233"/>
              </a:cxn>
              <a:cxn ang="0">
                <a:pos x="1735" y="116"/>
              </a:cxn>
              <a:cxn ang="0">
                <a:pos x="1737" y="0"/>
              </a:cxn>
            </a:cxnLst>
            <a:rect l="0" t="0" r="r" b="b"/>
            <a:pathLst>
              <a:path w="1737" h="1856">
                <a:moveTo>
                  <a:pt x="0" y="1856"/>
                </a:moveTo>
                <a:lnTo>
                  <a:pt x="109" y="1853"/>
                </a:lnTo>
                <a:lnTo>
                  <a:pt x="218" y="1842"/>
                </a:lnTo>
                <a:lnTo>
                  <a:pt x="326" y="1823"/>
                </a:lnTo>
                <a:lnTo>
                  <a:pt x="433" y="1798"/>
                </a:lnTo>
                <a:lnTo>
                  <a:pt x="538" y="1765"/>
                </a:lnTo>
                <a:lnTo>
                  <a:pt x="640" y="1726"/>
                </a:lnTo>
                <a:lnTo>
                  <a:pt x="742" y="1679"/>
                </a:lnTo>
                <a:lnTo>
                  <a:pt x="838" y="1627"/>
                </a:lnTo>
                <a:lnTo>
                  <a:pt x="933" y="1567"/>
                </a:lnTo>
                <a:lnTo>
                  <a:pt x="1023" y="1502"/>
                </a:lnTo>
                <a:lnTo>
                  <a:pt x="1109" y="1429"/>
                </a:lnTo>
                <a:lnTo>
                  <a:pt x="1192" y="1353"/>
                </a:lnTo>
                <a:lnTo>
                  <a:pt x="1268" y="1270"/>
                </a:lnTo>
                <a:lnTo>
                  <a:pt x="1340" y="1182"/>
                </a:lnTo>
                <a:lnTo>
                  <a:pt x="1407" y="1090"/>
                </a:lnTo>
                <a:lnTo>
                  <a:pt x="1469" y="994"/>
                </a:lnTo>
                <a:lnTo>
                  <a:pt x="1525" y="894"/>
                </a:lnTo>
                <a:lnTo>
                  <a:pt x="1574" y="790"/>
                </a:lnTo>
                <a:lnTo>
                  <a:pt x="1617" y="683"/>
                </a:lnTo>
                <a:lnTo>
                  <a:pt x="1654" y="574"/>
                </a:lnTo>
                <a:lnTo>
                  <a:pt x="1684" y="461"/>
                </a:lnTo>
                <a:lnTo>
                  <a:pt x="1707" y="348"/>
                </a:lnTo>
                <a:lnTo>
                  <a:pt x="1725" y="233"/>
                </a:lnTo>
                <a:lnTo>
                  <a:pt x="1735" y="116"/>
                </a:lnTo>
                <a:lnTo>
                  <a:pt x="1737" y="0"/>
                </a:lnTo>
              </a:path>
            </a:pathLst>
          </a:custGeom>
          <a:noFill/>
          <a:ln w="1905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Line 50"/>
          <p:cNvSpPr>
            <a:spLocks noChangeShapeType="1"/>
          </p:cNvSpPr>
          <p:nvPr/>
        </p:nvSpPr>
        <p:spPr bwMode="auto">
          <a:xfrm flipV="1">
            <a:off x="7229078" y="1753765"/>
            <a:ext cx="0" cy="37909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Line 50"/>
          <p:cNvSpPr>
            <a:spLocks noChangeShapeType="1"/>
          </p:cNvSpPr>
          <p:nvPr/>
        </p:nvSpPr>
        <p:spPr bwMode="auto">
          <a:xfrm flipV="1">
            <a:off x="8994353" y="1764308"/>
            <a:ext cx="0" cy="30606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5447928" y="18076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STORAGE  BOX</a:t>
            </a:r>
            <a:endParaRPr lang="en-GB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1991544" y="260843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9048328" y="622430"/>
            <a:ext cx="129614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b="1" i="1" dirty="0">
                <a:solidFill>
                  <a:srgbClr val="FF0000"/>
                </a:solidFill>
              </a:rPr>
              <a:t>A2 SHEET REQUIRED </a:t>
            </a:r>
            <a:endParaRPr lang="en-IE" b="1" i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919536" y="59492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170</a:t>
            </a:r>
          </a:p>
          <a:p>
            <a:r>
              <a:rPr lang="en-GB" sz="1400" b="1" dirty="0"/>
              <a:t>In 120</a:t>
            </a:r>
            <a:endParaRPr lang="en-GB" sz="1400" b="1" dirty="0"/>
          </a:p>
        </p:txBody>
      </p:sp>
      <p:sp>
        <p:nvSpPr>
          <p:cNvPr id="100" name="Oval 99"/>
          <p:cNvSpPr/>
          <p:nvPr/>
        </p:nvSpPr>
        <p:spPr>
          <a:xfrm>
            <a:off x="3503713" y="3212977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7157453" y="3260678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6023992" y="623731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  350</a:t>
            </a:r>
            <a:endParaRPr lang="en-GB" sz="14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1847528" y="4725145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/>
              <a:t>A </a:t>
            </a:r>
            <a:r>
              <a:rPr lang="en-IE" sz="1200" dirty="0"/>
              <a:t>Pictorial view of a </a:t>
            </a:r>
            <a:r>
              <a:rPr lang="en-IE" sz="1200" b="1" dirty="0"/>
              <a:t>Storage Box </a:t>
            </a:r>
            <a:r>
              <a:rPr lang="en-IE" sz="1200" dirty="0"/>
              <a:t>is shown across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an </a:t>
            </a:r>
            <a:r>
              <a:rPr lang="en-IE" sz="1200" b="1" dirty="0"/>
              <a:t>elevation</a:t>
            </a:r>
            <a:r>
              <a:rPr lang="en-IE" sz="1200" dirty="0"/>
              <a:t> of the prism looking in the direction of the arrow A.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</a:t>
            </a:r>
            <a:r>
              <a:rPr lang="en-IE" sz="1200" b="1" dirty="0"/>
              <a:t>plan</a:t>
            </a:r>
            <a:r>
              <a:rPr lang="en-IE" sz="1200" dirty="0"/>
              <a:t> projected from the elevation.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an </a:t>
            </a:r>
            <a:r>
              <a:rPr lang="en-IE" sz="1200" b="1" dirty="0"/>
              <a:t>end elevation </a:t>
            </a:r>
            <a:r>
              <a:rPr lang="en-IE" sz="1200" dirty="0"/>
              <a:t>projected in the direction of the arrow B.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</a:t>
            </a:r>
            <a:r>
              <a:rPr lang="en-IE" sz="1200" b="1" dirty="0"/>
              <a:t>surface development </a:t>
            </a:r>
            <a:r>
              <a:rPr lang="en-IE" sz="1200" dirty="0"/>
              <a:t>of the box. </a:t>
            </a:r>
            <a:endParaRPr lang="en-IE" sz="1400" dirty="0"/>
          </a:p>
        </p:txBody>
      </p:sp>
      <p:sp>
        <p:nvSpPr>
          <p:cNvPr id="105" name="Oval 104"/>
          <p:cNvSpPr/>
          <p:nvPr/>
        </p:nvSpPr>
        <p:spPr>
          <a:xfrm>
            <a:off x="2967783" y="2536213"/>
            <a:ext cx="113129" cy="119302"/>
          </a:xfrm>
          <a:prstGeom prst="ellipse">
            <a:avLst/>
          </a:prstGeom>
          <a:solidFill>
            <a:srgbClr val="00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6944376" y="2533154"/>
            <a:ext cx="113129" cy="119302"/>
          </a:xfrm>
          <a:prstGeom prst="ellipse">
            <a:avLst/>
          </a:prstGeom>
          <a:solidFill>
            <a:srgbClr val="00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9173981" y="2541981"/>
            <a:ext cx="113129" cy="119302"/>
          </a:xfrm>
          <a:prstGeom prst="ellipse">
            <a:avLst/>
          </a:prstGeom>
          <a:solidFill>
            <a:srgbClr val="0099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Line 49"/>
          <p:cNvSpPr>
            <a:spLocks noChangeShapeType="1"/>
          </p:cNvSpPr>
          <p:nvPr/>
        </p:nvSpPr>
        <p:spPr bwMode="auto">
          <a:xfrm rot="19055502" flipV="1">
            <a:off x="9162269" y="2428221"/>
            <a:ext cx="457068" cy="21227"/>
          </a:xfrm>
          <a:prstGeom prst="line">
            <a:avLst/>
          </a:prstGeom>
          <a:noFill/>
          <a:ln w="19050">
            <a:solidFill>
              <a:srgbClr val="009900"/>
            </a:solidFill>
            <a:prstDash val="solid"/>
            <a:round/>
            <a:headEnd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 rot="18963754">
            <a:off x="9225054" y="2241394"/>
            <a:ext cx="814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009900"/>
                </a:solidFill>
              </a:rPr>
              <a:t>R30</a:t>
            </a:r>
            <a:endParaRPr lang="en-GB" sz="800" b="1" dirty="0">
              <a:solidFill>
                <a:srgbClr val="009900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3575720" y="3284984"/>
            <a:ext cx="1766296" cy="288000"/>
            <a:chOff x="1295033" y="4515677"/>
            <a:chExt cx="1952249" cy="201608"/>
          </a:xfrm>
        </p:grpSpPr>
        <p:cxnSp>
          <p:nvCxnSpPr>
            <p:cNvPr id="106" name="Straight Arrow Connector 105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4213632" y="3416301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110</a:t>
            </a:r>
            <a:endParaRPr lang="en-GB" sz="1000" b="1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3259748" y="3645025"/>
            <a:ext cx="315972" cy="720080"/>
            <a:chOff x="583620" y="2485276"/>
            <a:chExt cx="315972" cy="920832"/>
          </a:xfrm>
        </p:grpSpPr>
        <p:cxnSp>
          <p:nvCxnSpPr>
            <p:cNvPr id="115" name="Straight Arrow Connector 114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/>
          <p:cNvSpPr txBox="1"/>
          <p:nvPr/>
        </p:nvSpPr>
        <p:spPr>
          <a:xfrm rot="16200000">
            <a:off x="3119071" y="3790861"/>
            <a:ext cx="454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50</a:t>
            </a:r>
            <a:endParaRPr lang="en-GB" sz="11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3300635" y="2808059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45</a:t>
            </a:r>
            <a:endParaRPr lang="en-GB" sz="1000" b="1" dirty="0"/>
          </a:p>
        </p:txBody>
      </p:sp>
      <p:cxnSp>
        <p:nvCxnSpPr>
          <p:cNvPr id="120" name="Straight Connector 119"/>
          <p:cNvCxnSpPr/>
          <p:nvPr/>
        </p:nvCxnSpPr>
        <p:spPr>
          <a:xfrm rot="10800000">
            <a:off x="3444651" y="2586648"/>
            <a:ext cx="131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295308" y="2194807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30</a:t>
            </a:r>
            <a:endParaRPr lang="en-GB" sz="1000" b="1" dirty="0"/>
          </a:p>
        </p:txBody>
      </p:sp>
      <p:cxnSp>
        <p:nvCxnSpPr>
          <p:cNvPr id="122" name="Straight Connector 121"/>
          <p:cNvCxnSpPr/>
          <p:nvPr/>
        </p:nvCxnSpPr>
        <p:spPr>
          <a:xfrm rot="10800000">
            <a:off x="3449413" y="2093689"/>
            <a:ext cx="131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0800000">
            <a:off x="3443896" y="1432390"/>
            <a:ext cx="131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0800000">
            <a:off x="3436467" y="1763289"/>
            <a:ext cx="131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297214" y="1787106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20</a:t>
            </a:r>
            <a:endParaRPr lang="en-GB" sz="10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3306740" y="1484785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20</a:t>
            </a:r>
            <a:endParaRPr lang="en-GB" sz="1000" b="1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5391345" y="1431829"/>
            <a:ext cx="315972" cy="1901348"/>
            <a:chOff x="583620" y="2485276"/>
            <a:chExt cx="315972" cy="920832"/>
          </a:xfrm>
        </p:grpSpPr>
        <p:cxnSp>
          <p:nvCxnSpPr>
            <p:cNvPr id="128" name="Straight Arrow Connector 127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5490795" y="220486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115</a:t>
            </a:r>
            <a:endParaRPr lang="en-GB" sz="1000" b="1" dirty="0"/>
          </a:p>
        </p:txBody>
      </p:sp>
      <p:cxnSp>
        <p:nvCxnSpPr>
          <p:cNvPr id="136" name="Straight Connector 135"/>
          <p:cNvCxnSpPr/>
          <p:nvPr/>
        </p:nvCxnSpPr>
        <p:spPr>
          <a:xfrm rot="5400000" flipH="1" flipV="1">
            <a:off x="3519029" y="1390316"/>
            <a:ext cx="990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 flipH="1" flipV="1">
            <a:off x="4988050" y="1388220"/>
            <a:ext cx="94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 flipH="1" flipV="1">
            <a:off x="5287987" y="1390601"/>
            <a:ext cx="996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575720" y="1252094"/>
            <a:ext cx="39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20</a:t>
            </a:r>
            <a:endParaRPr lang="en-GB" sz="10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5040268" y="1252094"/>
            <a:ext cx="353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20</a:t>
            </a:r>
            <a:endParaRPr lang="en-GB" sz="1000" b="1" dirty="0"/>
          </a:p>
        </p:txBody>
      </p:sp>
      <p:cxnSp>
        <p:nvCxnSpPr>
          <p:cNvPr id="148" name="Straight Connector 147"/>
          <p:cNvCxnSpPr/>
          <p:nvPr/>
        </p:nvCxnSpPr>
        <p:spPr>
          <a:xfrm rot="5400000" flipH="1" flipV="1">
            <a:off x="2972487" y="3268872"/>
            <a:ext cx="1038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2639616" y="3128269"/>
            <a:ext cx="4091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30</a:t>
            </a:r>
            <a:endParaRPr lang="en-GB" sz="1000" b="1" dirty="0"/>
          </a:p>
        </p:txBody>
      </p:sp>
      <p:sp>
        <p:nvSpPr>
          <p:cNvPr id="150" name="Oval 149"/>
          <p:cNvSpPr/>
          <p:nvPr/>
        </p:nvSpPr>
        <p:spPr>
          <a:xfrm>
            <a:off x="4989796" y="1716254"/>
            <a:ext cx="87044" cy="870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3840892" y="1723874"/>
            <a:ext cx="87044" cy="870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2" name="Group 151"/>
          <p:cNvGrpSpPr/>
          <p:nvPr/>
        </p:nvGrpSpPr>
        <p:grpSpPr>
          <a:xfrm>
            <a:off x="2312446" y="1844825"/>
            <a:ext cx="994292" cy="867453"/>
            <a:chOff x="2615084" y="2132857"/>
            <a:chExt cx="994292" cy="867453"/>
          </a:xfrm>
        </p:grpSpPr>
        <p:sp>
          <p:nvSpPr>
            <p:cNvPr id="157" name="TextBox 156"/>
            <p:cNvSpPr txBox="1"/>
            <p:nvPr/>
          </p:nvSpPr>
          <p:spPr>
            <a:xfrm>
              <a:off x="3203848" y="2132857"/>
              <a:ext cx="405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12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915816" y="2204864"/>
              <a:ext cx="405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11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636292" y="2444318"/>
              <a:ext cx="405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10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615084" y="2738700"/>
              <a:ext cx="405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9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61" name="Straight Arrow Connector 160"/>
          <p:cNvCxnSpPr/>
          <p:nvPr/>
        </p:nvCxnSpPr>
        <p:spPr>
          <a:xfrm rot="5400000" flipH="1" flipV="1">
            <a:off x="2389970" y="2430700"/>
            <a:ext cx="288032" cy="72010"/>
          </a:xfrm>
          <a:prstGeom prst="straightConnector1">
            <a:avLst/>
          </a:prstGeom>
          <a:ln w="19050">
            <a:solidFill>
              <a:srgbClr val="33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6960096" y="1989634"/>
            <a:ext cx="288032" cy="158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rot="5400000" flipH="1" flipV="1">
            <a:off x="7044218" y="5687807"/>
            <a:ext cx="249361" cy="79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Line 65"/>
          <p:cNvSpPr>
            <a:spLocks noChangeShapeType="1"/>
          </p:cNvSpPr>
          <p:nvPr/>
        </p:nvSpPr>
        <p:spPr bwMode="auto">
          <a:xfrm flipH="1" flipV="1">
            <a:off x="6775481" y="2159000"/>
            <a:ext cx="230188" cy="4254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5" name="Line 66"/>
          <p:cNvSpPr>
            <a:spLocks noChangeShapeType="1"/>
          </p:cNvSpPr>
          <p:nvPr/>
        </p:nvSpPr>
        <p:spPr bwMode="auto">
          <a:xfrm flipH="1" flipV="1">
            <a:off x="6607207" y="2338389"/>
            <a:ext cx="398463" cy="2460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6" name="Freeform 67"/>
          <p:cNvSpPr>
            <a:spLocks/>
          </p:cNvSpPr>
          <p:nvPr/>
        </p:nvSpPr>
        <p:spPr bwMode="auto">
          <a:xfrm>
            <a:off x="6542118" y="2330451"/>
            <a:ext cx="171450" cy="74613"/>
          </a:xfrm>
          <a:custGeom>
            <a:avLst/>
            <a:gdLst/>
            <a:ahLst/>
            <a:cxnLst>
              <a:cxn ang="0">
                <a:pos x="431" y="186"/>
              </a:cxn>
              <a:cxn ang="0">
                <a:pos x="339" y="106"/>
              </a:cxn>
              <a:cxn ang="0">
                <a:pos x="233" y="47"/>
              </a:cxn>
              <a:cxn ang="0">
                <a:pos x="119" y="10"/>
              </a:cxn>
              <a:cxn ang="0">
                <a:pos x="0" y="0"/>
              </a:cxn>
            </a:cxnLst>
            <a:rect l="0" t="0" r="r" b="b"/>
            <a:pathLst>
              <a:path w="431" h="186">
                <a:moveTo>
                  <a:pt x="431" y="186"/>
                </a:moveTo>
                <a:lnTo>
                  <a:pt x="339" y="106"/>
                </a:lnTo>
                <a:lnTo>
                  <a:pt x="233" y="47"/>
                </a:lnTo>
                <a:lnTo>
                  <a:pt x="119" y="1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7" name="Group 176"/>
          <p:cNvGrpSpPr/>
          <p:nvPr/>
        </p:nvGrpSpPr>
        <p:grpSpPr>
          <a:xfrm>
            <a:off x="6289164" y="1844825"/>
            <a:ext cx="932444" cy="867453"/>
            <a:chOff x="2615084" y="2132857"/>
            <a:chExt cx="932444" cy="867453"/>
          </a:xfrm>
        </p:grpSpPr>
        <p:sp>
          <p:nvSpPr>
            <p:cNvPr id="178" name="TextBox 177"/>
            <p:cNvSpPr txBox="1"/>
            <p:nvPr/>
          </p:nvSpPr>
          <p:spPr>
            <a:xfrm>
              <a:off x="3142000" y="2132857"/>
              <a:ext cx="405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12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915816" y="2204864"/>
              <a:ext cx="405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11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636292" y="2444318"/>
              <a:ext cx="405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10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615084" y="2738700"/>
              <a:ext cx="405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0070C0"/>
                  </a:solidFill>
                </a:rPr>
                <a:t>9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82" name="Straight Arrow Connector 181"/>
          <p:cNvCxnSpPr/>
          <p:nvPr/>
        </p:nvCxnSpPr>
        <p:spPr>
          <a:xfrm rot="5400000" flipH="1" flipV="1">
            <a:off x="6352221" y="2413458"/>
            <a:ext cx="288032" cy="72010"/>
          </a:xfrm>
          <a:prstGeom prst="straightConnector1">
            <a:avLst/>
          </a:prstGeom>
          <a:ln w="19050">
            <a:solidFill>
              <a:srgbClr val="33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rot="5400000" flipH="1" flipV="1">
            <a:off x="7068108" y="4905164"/>
            <a:ext cx="216024" cy="1588"/>
          </a:xfrm>
          <a:prstGeom prst="straightConnector1">
            <a:avLst/>
          </a:prstGeom>
          <a:ln w="19050">
            <a:solidFill>
              <a:srgbClr val="3399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6979146" y="4646786"/>
            <a:ext cx="405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9</a:t>
            </a:r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882073" y="4895582"/>
            <a:ext cx="405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10</a:t>
            </a:r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6884697" y="5138142"/>
            <a:ext cx="405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11</a:t>
            </a:r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6888666" y="5389883"/>
            <a:ext cx="405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70C0"/>
                </a:solidFill>
              </a:rPr>
              <a:t>12</a:t>
            </a:r>
            <a:endParaRPr lang="en-GB" sz="1100" b="1" dirty="0">
              <a:solidFill>
                <a:srgbClr val="0070C0"/>
              </a:solidFill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rot="5400000">
            <a:off x="5915186" y="2955392"/>
            <a:ext cx="792088" cy="1588"/>
          </a:xfrm>
          <a:prstGeom prst="straightConnector1">
            <a:avLst/>
          </a:prstGeom>
          <a:ln w="25400">
            <a:solidFill>
              <a:srgbClr val="7030A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 rot="5400000">
            <a:off x="6756040" y="4419364"/>
            <a:ext cx="792088" cy="1588"/>
          </a:xfrm>
          <a:prstGeom prst="straightConnector1">
            <a:avLst/>
          </a:prstGeom>
          <a:ln w="25400">
            <a:solidFill>
              <a:srgbClr val="7030A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2" cstate="print"/>
          <a:srcRect l="10345" r="5172" b="3523"/>
          <a:stretch>
            <a:fillRect/>
          </a:stretch>
        </p:blipFill>
        <p:spPr bwMode="auto">
          <a:xfrm>
            <a:off x="6168008" y="1340768"/>
            <a:ext cx="3744416" cy="482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" name="Freeform 192"/>
          <p:cNvSpPr/>
          <p:nvPr/>
        </p:nvSpPr>
        <p:spPr>
          <a:xfrm>
            <a:off x="6898134" y="2997200"/>
            <a:ext cx="2711450" cy="3028950"/>
          </a:xfrm>
          <a:custGeom>
            <a:avLst/>
            <a:gdLst>
              <a:gd name="connsiteX0" fmla="*/ 0 w 2711450"/>
              <a:gd name="connsiteY0" fmla="*/ 1962150 h 3028950"/>
              <a:gd name="connsiteX1" fmla="*/ 19050 w 2711450"/>
              <a:gd name="connsiteY1" fmla="*/ 1054100 h 3028950"/>
              <a:gd name="connsiteX2" fmla="*/ 31750 w 2711450"/>
              <a:gd name="connsiteY2" fmla="*/ 958850 h 3028950"/>
              <a:gd name="connsiteX3" fmla="*/ 50800 w 2711450"/>
              <a:gd name="connsiteY3" fmla="*/ 857250 h 3028950"/>
              <a:gd name="connsiteX4" fmla="*/ 139700 w 2711450"/>
              <a:gd name="connsiteY4" fmla="*/ 571500 h 3028950"/>
              <a:gd name="connsiteX5" fmla="*/ 285750 w 2711450"/>
              <a:gd name="connsiteY5" fmla="*/ 387350 h 3028950"/>
              <a:gd name="connsiteX6" fmla="*/ 336550 w 2711450"/>
              <a:gd name="connsiteY6" fmla="*/ 317500 h 3028950"/>
              <a:gd name="connsiteX7" fmla="*/ 444500 w 2711450"/>
              <a:gd name="connsiteY7" fmla="*/ 228600 h 3028950"/>
              <a:gd name="connsiteX8" fmla="*/ 501650 w 2711450"/>
              <a:gd name="connsiteY8" fmla="*/ 184150 h 3028950"/>
              <a:gd name="connsiteX9" fmla="*/ 819150 w 2711450"/>
              <a:gd name="connsiteY9" fmla="*/ 0 h 3028950"/>
              <a:gd name="connsiteX10" fmla="*/ 2711450 w 2711450"/>
              <a:gd name="connsiteY10" fmla="*/ 1098550 h 3028950"/>
              <a:gd name="connsiteX11" fmla="*/ 2444750 w 2711450"/>
              <a:gd name="connsiteY11" fmla="*/ 1263650 h 3028950"/>
              <a:gd name="connsiteX12" fmla="*/ 2349500 w 2711450"/>
              <a:gd name="connsiteY12" fmla="*/ 1320800 h 3028950"/>
              <a:gd name="connsiteX13" fmla="*/ 2254250 w 2711450"/>
              <a:gd name="connsiteY13" fmla="*/ 1403350 h 3028950"/>
              <a:gd name="connsiteX14" fmla="*/ 2165350 w 2711450"/>
              <a:gd name="connsiteY14" fmla="*/ 1504950 h 3028950"/>
              <a:gd name="connsiteX15" fmla="*/ 2025650 w 2711450"/>
              <a:gd name="connsiteY15" fmla="*/ 1758950 h 3028950"/>
              <a:gd name="connsiteX16" fmla="*/ 1930400 w 2711450"/>
              <a:gd name="connsiteY16" fmla="*/ 1987550 h 3028950"/>
              <a:gd name="connsiteX17" fmla="*/ 1924050 w 2711450"/>
              <a:gd name="connsiteY17" fmla="*/ 2095500 h 3028950"/>
              <a:gd name="connsiteX18" fmla="*/ 1930400 w 2711450"/>
              <a:gd name="connsiteY18" fmla="*/ 3028950 h 3028950"/>
              <a:gd name="connsiteX19" fmla="*/ 0 w 2711450"/>
              <a:gd name="connsiteY19" fmla="*/ 1962150 h 30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11450" h="3028950">
                <a:moveTo>
                  <a:pt x="0" y="1962150"/>
                </a:moveTo>
                <a:lnTo>
                  <a:pt x="19050" y="1054100"/>
                </a:lnTo>
                <a:lnTo>
                  <a:pt x="31750" y="958850"/>
                </a:lnTo>
                <a:lnTo>
                  <a:pt x="50800" y="857250"/>
                </a:lnTo>
                <a:lnTo>
                  <a:pt x="139700" y="571500"/>
                </a:lnTo>
                <a:lnTo>
                  <a:pt x="285750" y="387350"/>
                </a:lnTo>
                <a:lnTo>
                  <a:pt x="336550" y="317500"/>
                </a:lnTo>
                <a:lnTo>
                  <a:pt x="444500" y="228600"/>
                </a:lnTo>
                <a:lnTo>
                  <a:pt x="501650" y="184150"/>
                </a:lnTo>
                <a:lnTo>
                  <a:pt x="819150" y="0"/>
                </a:lnTo>
                <a:lnTo>
                  <a:pt x="2711450" y="1098550"/>
                </a:lnTo>
                <a:lnTo>
                  <a:pt x="2444750" y="1263650"/>
                </a:lnTo>
                <a:lnTo>
                  <a:pt x="2349500" y="1320800"/>
                </a:lnTo>
                <a:lnTo>
                  <a:pt x="2254250" y="1403350"/>
                </a:lnTo>
                <a:lnTo>
                  <a:pt x="2165350" y="1504950"/>
                </a:lnTo>
                <a:lnTo>
                  <a:pt x="2025650" y="1758950"/>
                </a:lnTo>
                <a:lnTo>
                  <a:pt x="1930400" y="1987550"/>
                </a:lnTo>
                <a:lnTo>
                  <a:pt x="1924050" y="2095500"/>
                </a:lnTo>
                <a:cubicBezTo>
                  <a:pt x="1926167" y="2406650"/>
                  <a:pt x="1928283" y="2717800"/>
                  <a:pt x="1930400" y="3028950"/>
                </a:cubicBezTo>
                <a:lnTo>
                  <a:pt x="0" y="1962150"/>
                </a:lnTo>
                <a:close/>
              </a:path>
            </a:pathLst>
          </a:custGeom>
          <a:solidFill>
            <a:srgbClr val="FF0000">
              <a:alpha val="49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5332487" y="3646488"/>
            <a:ext cx="1588" cy="7366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8501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3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3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3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3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3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3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3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3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3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3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3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3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5" dur="3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3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5" dur="3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3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3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3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3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3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30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3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30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3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3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3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3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3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3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3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3000"/>
                            </p:stCondLst>
                            <p:childTnLst>
                              <p:par>
                                <p:cTn id="3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3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3000"/>
                            </p:stCondLst>
                            <p:childTnLst>
                              <p:par>
                                <p:cTn id="3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5" dur="3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0" dur="3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3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3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5" dur="3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3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30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3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3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3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3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3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3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6" dur="3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1" dur="30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3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3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3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3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3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9" dur="30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4" dur="3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9" dur="30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4" dur="3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9" dur="3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3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3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4" dur="30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3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30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7" dur="30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2" dur="30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3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3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3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3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1" dur="30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6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7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2" dur="3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3" dur="3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8" dur="30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3" dur="30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8" dur="30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3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3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8" dur="2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9" dur="20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1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2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4" dur="2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5" dur="2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7" dur="2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8" dur="2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0" dur="2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1" dur="2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3" dur="2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4" dur="2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  <p:bldP spid="196" grpId="1" animBg="1"/>
      <p:bldP spid="195" grpId="0" animBg="1"/>
      <p:bldP spid="194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6" grpId="0" animBg="1"/>
      <p:bldP spid="2077" grpId="0" animBg="1"/>
      <p:bldP spid="2078" grpId="0" animBg="1"/>
      <p:bldP spid="2079" grpId="0" animBg="1"/>
      <p:bldP spid="2080" grpId="0" animBg="1"/>
      <p:bldP spid="2081" grpId="0" animBg="1"/>
      <p:bldP spid="2082" grpId="0" animBg="1"/>
      <p:bldP spid="2083" grpId="0" animBg="1"/>
      <p:bldP spid="2084" grpId="0" animBg="1"/>
      <p:bldP spid="2085" grpId="0" animBg="1"/>
      <p:bldP spid="2086" grpId="0" animBg="1"/>
      <p:bldP spid="2087" grpId="0" animBg="1"/>
      <p:bldP spid="2088" grpId="0" animBg="1"/>
      <p:bldP spid="2089" grpId="0" animBg="1"/>
      <p:bldP spid="2090" grpId="0" animBg="1"/>
      <p:bldP spid="2091" grpId="0" animBg="1"/>
      <p:bldP spid="2092" grpId="0" animBg="1"/>
      <p:bldP spid="2093" grpId="0" animBg="1"/>
      <p:bldP spid="2094" grpId="0" animBg="1"/>
      <p:bldP spid="2095" grpId="0" animBg="1"/>
      <p:bldP spid="2096" grpId="0" animBg="1"/>
      <p:bldP spid="2097" grpId="0" animBg="1"/>
      <p:bldP spid="2098" grpId="0" animBg="1"/>
      <p:bldP spid="2099" grpId="0" animBg="1"/>
      <p:bldP spid="2100" grpId="0" animBg="1"/>
      <p:bldP spid="2101" grpId="0" animBg="1"/>
      <p:bldP spid="2102" grpId="0" animBg="1"/>
      <p:bldP spid="2103" grpId="0" animBg="1"/>
      <p:bldP spid="2104" grpId="0" animBg="1"/>
      <p:bldP spid="2105" grpId="0" animBg="1"/>
      <p:bldP spid="2106" grpId="0" animBg="1"/>
      <p:bldP spid="2107" grpId="0" animBg="1"/>
      <p:bldP spid="2108" grpId="0" animBg="1"/>
      <p:bldP spid="2109" grpId="0" animBg="1"/>
      <p:bldP spid="2110" grpId="0" animBg="1"/>
      <p:bldP spid="2111" grpId="0" animBg="1"/>
      <p:bldP spid="2112" grpId="0" animBg="1"/>
      <p:bldP spid="2113" grpId="0" animBg="1"/>
      <p:bldP spid="2114" grpId="0" animBg="1"/>
      <p:bldP spid="2115" grpId="0" animBg="1"/>
      <p:bldP spid="2116" grpId="0" animBg="1"/>
      <p:bldP spid="2117" grpId="0" animBg="1"/>
      <p:bldP spid="2118" grpId="0" animBg="1"/>
      <p:bldP spid="2119" grpId="0" animBg="1"/>
      <p:bldP spid="2120" grpId="0" animBg="1"/>
      <p:bldP spid="2121" grpId="0" animBg="1"/>
      <p:bldP spid="2122" grpId="0" animBg="1"/>
      <p:bldP spid="2135" grpId="0" animBg="1"/>
      <p:bldP spid="2136" grpId="0" animBg="1"/>
      <p:bldP spid="2137" grpId="0" animBg="1"/>
      <p:bldP spid="90" grpId="0" animBg="1"/>
      <p:bldP spid="91" grpId="0" animBg="1"/>
      <p:bldP spid="96" grpId="0" animBg="1"/>
      <p:bldP spid="99" grpId="0"/>
      <p:bldP spid="100" grpId="0" animBg="1"/>
      <p:bldP spid="101" grpId="0" animBg="1"/>
      <p:bldP spid="102" grpId="0"/>
      <p:bldP spid="103" grpId="0"/>
      <p:bldP spid="105" grpId="0" animBg="1"/>
      <p:bldP spid="107" grpId="0" animBg="1"/>
      <p:bldP spid="108" grpId="0" animBg="1"/>
      <p:bldP spid="109" grpId="0" animBg="1"/>
      <p:bldP spid="110" grpId="0"/>
      <p:bldP spid="113" grpId="0"/>
      <p:bldP spid="118" grpId="0"/>
      <p:bldP spid="119" grpId="0"/>
      <p:bldP spid="121" grpId="0"/>
      <p:bldP spid="125" grpId="0"/>
      <p:bldP spid="126" grpId="0"/>
      <p:bldP spid="131" grpId="0"/>
      <p:bldP spid="146" grpId="0"/>
      <p:bldP spid="147" grpId="0"/>
      <p:bldP spid="149" grpId="0"/>
      <p:bldP spid="150" grpId="0" animBg="1"/>
      <p:bldP spid="151" grpId="0" animBg="1"/>
      <p:bldP spid="174" grpId="0" animBg="1"/>
      <p:bldP spid="175" grpId="0" animBg="1"/>
      <p:bldP spid="176" grpId="0" animBg="1"/>
      <p:bldP spid="185" grpId="0"/>
      <p:bldP spid="186" grpId="0"/>
      <p:bldP spid="187" grpId="0"/>
      <p:bldP spid="188" grpId="0"/>
      <p:bldP spid="193" grpId="0" animBg="1"/>
      <p:bldP spid="193" grpId="1" animBg="1"/>
      <p:bldP spid="20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reeform 149"/>
          <p:cNvSpPr/>
          <p:nvPr/>
        </p:nvSpPr>
        <p:spPr>
          <a:xfrm>
            <a:off x="7434264" y="2671764"/>
            <a:ext cx="1047526" cy="1138237"/>
          </a:xfrm>
          <a:custGeom>
            <a:avLst/>
            <a:gdLst>
              <a:gd name="connsiteX0" fmla="*/ 0 w 1062037"/>
              <a:gd name="connsiteY0" fmla="*/ 0 h 1138237"/>
              <a:gd name="connsiteX1" fmla="*/ 0 w 1062037"/>
              <a:gd name="connsiteY1" fmla="*/ 1138237 h 1138237"/>
              <a:gd name="connsiteX2" fmla="*/ 1062037 w 1062037"/>
              <a:gd name="connsiteY2" fmla="*/ 1133475 h 1138237"/>
              <a:gd name="connsiteX3" fmla="*/ 1057275 w 1062037"/>
              <a:gd name="connsiteY3" fmla="*/ 4762 h 1138237"/>
              <a:gd name="connsiteX4" fmla="*/ 0 w 1062037"/>
              <a:gd name="connsiteY4" fmla="*/ 0 h 113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037" h="1138237">
                <a:moveTo>
                  <a:pt x="0" y="0"/>
                </a:moveTo>
                <a:lnTo>
                  <a:pt x="0" y="1138237"/>
                </a:lnTo>
                <a:lnTo>
                  <a:pt x="1062037" y="1133475"/>
                </a:lnTo>
                <a:cubicBezTo>
                  <a:pt x="1060450" y="757237"/>
                  <a:pt x="1058862" y="381000"/>
                  <a:pt x="1057275" y="476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Freeform 148"/>
          <p:cNvSpPr/>
          <p:nvPr/>
        </p:nvSpPr>
        <p:spPr>
          <a:xfrm>
            <a:off x="9041130" y="4655820"/>
            <a:ext cx="952500" cy="1714500"/>
          </a:xfrm>
          <a:custGeom>
            <a:avLst/>
            <a:gdLst>
              <a:gd name="connsiteX0" fmla="*/ 22860 w 952500"/>
              <a:gd name="connsiteY0" fmla="*/ 1714500 h 1714500"/>
              <a:gd name="connsiteX1" fmla="*/ 0 w 952500"/>
              <a:gd name="connsiteY1" fmla="*/ 571500 h 1714500"/>
              <a:gd name="connsiteX2" fmla="*/ 952500 w 952500"/>
              <a:gd name="connsiteY2" fmla="*/ 0 h 1714500"/>
              <a:gd name="connsiteX3" fmla="*/ 922020 w 952500"/>
              <a:gd name="connsiteY3" fmla="*/ 1127760 h 1714500"/>
              <a:gd name="connsiteX4" fmla="*/ 22860 w 952500"/>
              <a:gd name="connsiteY4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" h="1714500">
                <a:moveTo>
                  <a:pt x="22860" y="1714500"/>
                </a:moveTo>
                <a:lnTo>
                  <a:pt x="0" y="571500"/>
                </a:lnTo>
                <a:lnTo>
                  <a:pt x="952500" y="0"/>
                </a:lnTo>
                <a:lnTo>
                  <a:pt x="922020" y="1127760"/>
                </a:lnTo>
                <a:lnTo>
                  <a:pt x="22860" y="1714500"/>
                </a:lnTo>
                <a:close/>
              </a:path>
            </a:pathLst>
          </a:cu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Freeform 159"/>
          <p:cNvSpPr/>
          <p:nvPr/>
        </p:nvSpPr>
        <p:spPr>
          <a:xfrm>
            <a:off x="8128002" y="4051300"/>
            <a:ext cx="1860551" cy="1149350"/>
          </a:xfrm>
          <a:custGeom>
            <a:avLst/>
            <a:gdLst>
              <a:gd name="connsiteX0" fmla="*/ 0 w 1860550"/>
              <a:gd name="connsiteY0" fmla="*/ 584200 h 1149350"/>
              <a:gd name="connsiteX1" fmla="*/ 920750 w 1860550"/>
              <a:gd name="connsiteY1" fmla="*/ 0 h 1149350"/>
              <a:gd name="connsiteX2" fmla="*/ 1860550 w 1860550"/>
              <a:gd name="connsiteY2" fmla="*/ 596900 h 1149350"/>
              <a:gd name="connsiteX3" fmla="*/ 927100 w 1860550"/>
              <a:gd name="connsiteY3" fmla="*/ 1149350 h 1149350"/>
              <a:gd name="connsiteX4" fmla="*/ 0 w 1860550"/>
              <a:gd name="connsiteY4" fmla="*/ 58420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0550" h="1149350">
                <a:moveTo>
                  <a:pt x="0" y="584200"/>
                </a:moveTo>
                <a:lnTo>
                  <a:pt x="920750" y="0"/>
                </a:lnTo>
                <a:lnTo>
                  <a:pt x="1860550" y="596900"/>
                </a:lnTo>
                <a:lnTo>
                  <a:pt x="927100" y="1149350"/>
                </a:lnTo>
                <a:lnTo>
                  <a:pt x="0" y="584200"/>
                </a:lnTo>
                <a:close/>
              </a:path>
            </a:pathLst>
          </a:cu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Freeform 158"/>
          <p:cNvSpPr/>
          <p:nvPr/>
        </p:nvSpPr>
        <p:spPr>
          <a:xfrm>
            <a:off x="8102600" y="4641850"/>
            <a:ext cx="965200" cy="1720850"/>
          </a:xfrm>
          <a:custGeom>
            <a:avLst/>
            <a:gdLst>
              <a:gd name="connsiteX0" fmla="*/ 0 w 965200"/>
              <a:gd name="connsiteY0" fmla="*/ 1136650 h 1720850"/>
              <a:gd name="connsiteX1" fmla="*/ 12700 w 965200"/>
              <a:gd name="connsiteY1" fmla="*/ 0 h 1720850"/>
              <a:gd name="connsiteX2" fmla="*/ 965200 w 965200"/>
              <a:gd name="connsiteY2" fmla="*/ 571500 h 1720850"/>
              <a:gd name="connsiteX3" fmla="*/ 952500 w 965200"/>
              <a:gd name="connsiteY3" fmla="*/ 1720850 h 1720850"/>
              <a:gd name="connsiteX4" fmla="*/ 0 w 965200"/>
              <a:gd name="connsiteY4" fmla="*/ 1136650 h 172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200" h="1720850">
                <a:moveTo>
                  <a:pt x="0" y="1136650"/>
                </a:moveTo>
                <a:lnTo>
                  <a:pt x="12700" y="0"/>
                </a:lnTo>
                <a:lnTo>
                  <a:pt x="965200" y="571500"/>
                </a:lnTo>
                <a:lnTo>
                  <a:pt x="952500" y="1720850"/>
                </a:lnTo>
                <a:lnTo>
                  <a:pt x="0" y="1136650"/>
                </a:ln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Freeform 156"/>
          <p:cNvSpPr/>
          <p:nvPr/>
        </p:nvSpPr>
        <p:spPr>
          <a:xfrm>
            <a:off x="6325587" y="3817616"/>
            <a:ext cx="1090943" cy="1158844"/>
          </a:xfrm>
          <a:custGeom>
            <a:avLst/>
            <a:gdLst>
              <a:gd name="connsiteX0" fmla="*/ 0 w 1090942"/>
              <a:gd name="connsiteY0" fmla="*/ 0 h 1158844"/>
              <a:gd name="connsiteX1" fmla="*/ 9053 w 1090942"/>
              <a:gd name="connsiteY1" fmla="*/ 1158844 h 1158844"/>
              <a:gd name="connsiteX2" fmla="*/ 1090942 w 1090942"/>
              <a:gd name="connsiteY2" fmla="*/ 1149790 h 1158844"/>
              <a:gd name="connsiteX3" fmla="*/ 1086416 w 1090942"/>
              <a:gd name="connsiteY3" fmla="*/ 18107 h 1158844"/>
              <a:gd name="connsiteX4" fmla="*/ 0 w 1090942"/>
              <a:gd name="connsiteY4" fmla="*/ 0 h 115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942" h="1158844">
                <a:moveTo>
                  <a:pt x="0" y="0"/>
                </a:moveTo>
                <a:cubicBezTo>
                  <a:pt x="3018" y="386281"/>
                  <a:pt x="6035" y="772563"/>
                  <a:pt x="9053" y="1158844"/>
                </a:cubicBezTo>
                <a:lnTo>
                  <a:pt x="1090942" y="1149790"/>
                </a:lnTo>
                <a:cubicBezTo>
                  <a:pt x="1089433" y="772562"/>
                  <a:pt x="1087925" y="395335"/>
                  <a:pt x="1086416" y="18107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Freeform 157"/>
          <p:cNvSpPr/>
          <p:nvPr/>
        </p:nvSpPr>
        <p:spPr>
          <a:xfrm>
            <a:off x="4144015" y="2661296"/>
            <a:ext cx="1090943" cy="1158844"/>
          </a:xfrm>
          <a:custGeom>
            <a:avLst/>
            <a:gdLst>
              <a:gd name="connsiteX0" fmla="*/ 0 w 1090942"/>
              <a:gd name="connsiteY0" fmla="*/ 0 h 1158844"/>
              <a:gd name="connsiteX1" fmla="*/ 9053 w 1090942"/>
              <a:gd name="connsiteY1" fmla="*/ 1158844 h 1158844"/>
              <a:gd name="connsiteX2" fmla="*/ 1090942 w 1090942"/>
              <a:gd name="connsiteY2" fmla="*/ 1149790 h 1158844"/>
              <a:gd name="connsiteX3" fmla="*/ 1086416 w 1090942"/>
              <a:gd name="connsiteY3" fmla="*/ 18107 h 1158844"/>
              <a:gd name="connsiteX4" fmla="*/ 0 w 1090942"/>
              <a:gd name="connsiteY4" fmla="*/ 0 h 115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942" h="1158844">
                <a:moveTo>
                  <a:pt x="0" y="0"/>
                </a:moveTo>
                <a:cubicBezTo>
                  <a:pt x="3018" y="386281"/>
                  <a:pt x="6035" y="772563"/>
                  <a:pt x="9053" y="1158844"/>
                </a:cubicBezTo>
                <a:lnTo>
                  <a:pt x="1090942" y="1149790"/>
                </a:lnTo>
                <a:cubicBezTo>
                  <a:pt x="1089433" y="772562"/>
                  <a:pt x="1087925" y="395335"/>
                  <a:pt x="1086416" y="18107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</a:gradFill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Freeform 155"/>
          <p:cNvSpPr/>
          <p:nvPr/>
        </p:nvSpPr>
        <p:spPr>
          <a:xfrm>
            <a:off x="2120703" y="2661296"/>
            <a:ext cx="1090943" cy="1158844"/>
          </a:xfrm>
          <a:custGeom>
            <a:avLst/>
            <a:gdLst>
              <a:gd name="connsiteX0" fmla="*/ 0 w 1090942"/>
              <a:gd name="connsiteY0" fmla="*/ 0 h 1158844"/>
              <a:gd name="connsiteX1" fmla="*/ 9053 w 1090942"/>
              <a:gd name="connsiteY1" fmla="*/ 1158844 h 1158844"/>
              <a:gd name="connsiteX2" fmla="*/ 1090942 w 1090942"/>
              <a:gd name="connsiteY2" fmla="*/ 1149790 h 1158844"/>
              <a:gd name="connsiteX3" fmla="*/ 1086416 w 1090942"/>
              <a:gd name="connsiteY3" fmla="*/ 18107 h 1158844"/>
              <a:gd name="connsiteX4" fmla="*/ 0 w 1090942"/>
              <a:gd name="connsiteY4" fmla="*/ 0 h 115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942" h="1158844">
                <a:moveTo>
                  <a:pt x="0" y="0"/>
                </a:moveTo>
                <a:cubicBezTo>
                  <a:pt x="3018" y="386281"/>
                  <a:pt x="6035" y="772563"/>
                  <a:pt x="9053" y="1158844"/>
                </a:cubicBezTo>
                <a:lnTo>
                  <a:pt x="1090942" y="1149790"/>
                </a:lnTo>
                <a:cubicBezTo>
                  <a:pt x="1089433" y="772562"/>
                  <a:pt x="1087925" y="395335"/>
                  <a:pt x="1086416" y="18107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0"/>
          </a:gradFill>
          <a:ln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Freeform 154"/>
          <p:cNvSpPr/>
          <p:nvPr/>
        </p:nvSpPr>
        <p:spPr>
          <a:xfrm>
            <a:off x="2121531" y="1045676"/>
            <a:ext cx="1090943" cy="1158844"/>
          </a:xfrm>
          <a:custGeom>
            <a:avLst/>
            <a:gdLst>
              <a:gd name="connsiteX0" fmla="*/ 0 w 1090942"/>
              <a:gd name="connsiteY0" fmla="*/ 0 h 1158844"/>
              <a:gd name="connsiteX1" fmla="*/ 9053 w 1090942"/>
              <a:gd name="connsiteY1" fmla="*/ 1158844 h 1158844"/>
              <a:gd name="connsiteX2" fmla="*/ 1090942 w 1090942"/>
              <a:gd name="connsiteY2" fmla="*/ 1149790 h 1158844"/>
              <a:gd name="connsiteX3" fmla="*/ 1086416 w 1090942"/>
              <a:gd name="connsiteY3" fmla="*/ 18107 h 1158844"/>
              <a:gd name="connsiteX4" fmla="*/ 0 w 1090942"/>
              <a:gd name="connsiteY4" fmla="*/ 0 h 115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942" h="1158844">
                <a:moveTo>
                  <a:pt x="0" y="0"/>
                </a:moveTo>
                <a:cubicBezTo>
                  <a:pt x="3018" y="386281"/>
                  <a:pt x="6035" y="772563"/>
                  <a:pt x="9053" y="1158844"/>
                </a:cubicBezTo>
                <a:lnTo>
                  <a:pt x="1090942" y="1149790"/>
                </a:lnTo>
                <a:cubicBezTo>
                  <a:pt x="1089433" y="772562"/>
                  <a:pt x="1087925" y="395335"/>
                  <a:pt x="1086416" y="18107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Line 23"/>
          <p:cNvSpPr>
            <a:spLocks noChangeShapeType="1"/>
          </p:cNvSpPr>
          <p:nvPr/>
        </p:nvSpPr>
        <p:spPr bwMode="auto">
          <a:xfrm>
            <a:off x="8328251" y="6335844"/>
            <a:ext cx="1628775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 flipV="1">
            <a:off x="6329363" y="1222375"/>
            <a:ext cx="1588" cy="14430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4" name="Line 60"/>
          <p:cNvSpPr>
            <a:spLocks noChangeShapeType="1"/>
          </p:cNvSpPr>
          <p:nvPr/>
        </p:nvSpPr>
        <p:spPr bwMode="auto">
          <a:xfrm>
            <a:off x="2125663" y="2205038"/>
            <a:ext cx="1588" cy="198120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auto">
          <a:xfrm>
            <a:off x="3211514" y="2205039"/>
            <a:ext cx="1588" cy="20018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533526" y="4763"/>
            <a:ext cx="1588" cy="6846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533526" y="4764"/>
            <a:ext cx="91090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749426" y="236538"/>
            <a:ext cx="86772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749426" y="396876"/>
            <a:ext cx="8677275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749426" y="466725"/>
            <a:ext cx="8677275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749426" y="534989"/>
            <a:ext cx="8677275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749426" y="696914"/>
            <a:ext cx="86772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10642601" y="4763"/>
            <a:ext cx="1588" cy="6846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0426701" y="236538"/>
            <a:ext cx="1588" cy="6383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H="1">
            <a:off x="1533526" y="6851651"/>
            <a:ext cx="91090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H="1">
            <a:off x="1749426" y="6619875"/>
            <a:ext cx="86772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1749426" y="236538"/>
            <a:ext cx="1588" cy="6383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2125664" y="2665413"/>
            <a:ext cx="10858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3211514" y="2665415"/>
            <a:ext cx="1588" cy="1152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H="1">
            <a:off x="2125664" y="3817938"/>
            <a:ext cx="10858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2125663" y="2665415"/>
            <a:ext cx="1588" cy="1152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3211514" y="2665413"/>
            <a:ext cx="5922963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>
            <a:off x="3211515" y="3817938"/>
            <a:ext cx="5938839" cy="158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5243514" y="2665413"/>
            <a:ext cx="10858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6329363" y="2665415"/>
            <a:ext cx="1588" cy="1152525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7413626" y="2665415"/>
            <a:ext cx="1588" cy="1152525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8497889" y="2665415"/>
            <a:ext cx="1588" cy="1152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 flipH="1">
            <a:off x="5243514" y="3817938"/>
            <a:ext cx="10858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V="1">
            <a:off x="5243514" y="2665415"/>
            <a:ext cx="1588" cy="1152525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 flipV="1">
            <a:off x="4159250" y="2665415"/>
            <a:ext cx="1588" cy="1152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 flipV="1">
            <a:off x="7413626" y="1222375"/>
            <a:ext cx="1588" cy="1443038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 flipV="1">
            <a:off x="6329363" y="1512890"/>
            <a:ext cx="1588" cy="1152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7413626" y="1512890"/>
            <a:ext cx="1588" cy="1152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6329366" y="2665413"/>
            <a:ext cx="1084263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7413627" y="2665413"/>
            <a:ext cx="10842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6329366" y="3817938"/>
            <a:ext cx="1084263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7413627" y="3817938"/>
            <a:ext cx="10842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 flipH="1">
            <a:off x="4159252" y="3817938"/>
            <a:ext cx="10842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4159252" y="2665413"/>
            <a:ext cx="10842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flipV="1">
            <a:off x="6328519" y="3817938"/>
            <a:ext cx="1588" cy="144145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 flipV="1">
            <a:off x="7412782" y="3817938"/>
            <a:ext cx="1588" cy="144145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 flipV="1">
            <a:off x="6329363" y="3817940"/>
            <a:ext cx="1588" cy="1152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7413626" y="3817940"/>
            <a:ext cx="1588" cy="1152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7" name="Line 53"/>
          <p:cNvSpPr>
            <a:spLocks noChangeShapeType="1"/>
          </p:cNvSpPr>
          <p:nvPr/>
        </p:nvSpPr>
        <p:spPr bwMode="auto">
          <a:xfrm>
            <a:off x="6329366" y="4970463"/>
            <a:ext cx="10842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2125664" y="1050926"/>
            <a:ext cx="10858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9" name="Line 55"/>
          <p:cNvSpPr>
            <a:spLocks noChangeShapeType="1"/>
          </p:cNvSpPr>
          <p:nvPr/>
        </p:nvSpPr>
        <p:spPr bwMode="auto">
          <a:xfrm>
            <a:off x="3211514" y="1050927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0" name="Line 56"/>
          <p:cNvSpPr>
            <a:spLocks noChangeShapeType="1"/>
          </p:cNvSpPr>
          <p:nvPr/>
        </p:nvSpPr>
        <p:spPr bwMode="auto">
          <a:xfrm flipH="1">
            <a:off x="2125664" y="2205039"/>
            <a:ext cx="10858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1" name="Line 57"/>
          <p:cNvSpPr>
            <a:spLocks noChangeShapeType="1"/>
          </p:cNvSpPr>
          <p:nvPr/>
        </p:nvSpPr>
        <p:spPr bwMode="auto">
          <a:xfrm flipV="1">
            <a:off x="2125663" y="1050927"/>
            <a:ext cx="1588" cy="11541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auto">
          <a:xfrm flipV="1">
            <a:off x="9043988" y="5786440"/>
            <a:ext cx="939800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auto">
          <a:xfrm flipV="1">
            <a:off x="9043989" y="5211763"/>
            <a:ext cx="1588" cy="11509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1" name="Line 67"/>
          <p:cNvSpPr>
            <a:spLocks noChangeShapeType="1"/>
          </p:cNvSpPr>
          <p:nvPr/>
        </p:nvSpPr>
        <p:spPr bwMode="auto">
          <a:xfrm flipV="1">
            <a:off x="9043988" y="4633914"/>
            <a:ext cx="939800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2" name="Line 68"/>
          <p:cNvSpPr>
            <a:spLocks noChangeShapeType="1"/>
          </p:cNvSpPr>
          <p:nvPr/>
        </p:nvSpPr>
        <p:spPr bwMode="auto">
          <a:xfrm flipV="1">
            <a:off x="9983789" y="4633914"/>
            <a:ext cx="1588" cy="1152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 flipH="1" flipV="1">
            <a:off x="8105777" y="5786440"/>
            <a:ext cx="938213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4" name="Line 70"/>
          <p:cNvSpPr>
            <a:spLocks noChangeShapeType="1"/>
          </p:cNvSpPr>
          <p:nvPr/>
        </p:nvSpPr>
        <p:spPr bwMode="auto">
          <a:xfrm flipV="1">
            <a:off x="8105775" y="4633914"/>
            <a:ext cx="1588" cy="11525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5" name="Line 71"/>
          <p:cNvSpPr>
            <a:spLocks noChangeShapeType="1"/>
          </p:cNvSpPr>
          <p:nvPr/>
        </p:nvSpPr>
        <p:spPr bwMode="auto">
          <a:xfrm>
            <a:off x="8105777" y="4633914"/>
            <a:ext cx="938213" cy="5778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6" name="Line 72"/>
          <p:cNvSpPr>
            <a:spLocks noChangeShapeType="1"/>
          </p:cNvSpPr>
          <p:nvPr/>
        </p:nvSpPr>
        <p:spPr bwMode="auto">
          <a:xfrm flipH="1" flipV="1">
            <a:off x="9043988" y="4057652"/>
            <a:ext cx="939800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7" name="Line 73"/>
          <p:cNvSpPr>
            <a:spLocks noChangeShapeType="1"/>
          </p:cNvSpPr>
          <p:nvPr/>
        </p:nvSpPr>
        <p:spPr bwMode="auto">
          <a:xfrm flipV="1">
            <a:off x="8105777" y="4057652"/>
            <a:ext cx="938213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5519936" y="28229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DICE</a:t>
            </a:r>
            <a:endParaRPr lang="en-GB" dirty="0"/>
          </a:p>
        </p:txBody>
      </p:sp>
      <p:sp>
        <p:nvSpPr>
          <p:cNvPr id="1101" name="Freeform 77"/>
          <p:cNvSpPr>
            <a:spLocks/>
          </p:cNvSpPr>
          <p:nvPr/>
        </p:nvSpPr>
        <p:spPr bwMode="auto">
          <a:xfrm>
            <a:off x="5238255" y="1512344"/>
            <a:ext cx="1080120" cy="1133153"/>
          </a:xfrm>
          <a:custGeom>
            <a:avLst/>
            <a:gdLst/>
            <a:ahLst/>
            <a:cxnLst>
              <a:cxn ang="0">
                <a:pos x="1945" y="0"/>
              </a:cxn>
              <a:cxn ang="0">
                <a:pos x="1800" y="6"/>
              </a:cxn>
              <a:cxn ang="0">
                <a:pos x="1655" y="22"/>
              </a:cxn>
              <a:cxn ang="0">
                <a:pos x="1512" y="50"/>
              </a:cxn>
              <a:cxn ang="0">
                <a:pos x="1371" y="87"/>
              </a:cxn>
              <a:cxn ang="0">
                <a:pos x="1234" y="135"/>
              </a:cxn>
              <a:cxn ang="0">
                <a:pos x="1101" y="193"/>
              </a:cxn>
              <a:cxn ang="0">
                <a:pos x="972" y="262"/>
              </a:cxn>
              <a:cxn ang="0">
                <a:pos x="849" y="339"/>
              </a:cxn>
              <a:cxn ang="0">
                <a:pos x="732" y="425"/>
              </a:cxn>
              <a:cxn ang="0">
                <a:pos x="622" y="520"/>
              </a:cxn>
              <a:cxn ang="0">
                <a:pos x="518" y="624"/>
              </a:cxn>
              <a:cxn ang="0">
                <a:pos x="424" y="733"/>
              </a:cxn>
              <a:cxn ang="0">
                <a:pos x="338" y="850"/>
              </a:cxn>
              <a:cxn ang="0">
                <a:pos x="260" y="974"/>
              </a:cxn>
              <a:cxn ang="0">
                <a:pos x="192" y="1102"/>
              </a:cxn>
              <a:cxn ang="0">
                <a:pos x="134" y="1236"/>
              </a:cxn>
              <a:cxn ang="0">
                <a:pos x="86" y="1374"/>
              </a:cxn>
              <a:cxn ang="0">
                <a:pos x="48" y="1514"/>
              </a:cxn>
              <a:cxn ang="0">
                <a:pos x="21" y="1657"/>
              </a:cxn>
              <a:cxn ang="0">
                <a:pos x="5" y="1801"/>
              </a:cxn>
              <a:cxn ang="0">
                <a:pos x="0" y="1947"/>
              </a:cxn>
            </a:cxnLst>
            <a:rect l="0" t="0" r="r" b="b"/>
            <a:pathLst>
              <a:path w="1945" h="1947">
                <a:moveTo>
                  <a:pt x="1945" y="0"/>
                </a:moveTo>
                <a:lnTo>
                  <a:pt x="1800" y="6"/>
                </a:lnTo>
                <a:lnTo>
                  <a:pt x="1655" y="22"/>
                </a:lnTo>
                <a:lnTo>
                  <a:pt x="1512" y="50"/>
                </a:lnTo>
                <a:lnTo>
                  <a:pt x="1371" y="87"/>
                </a:lnTo>
                <a:lnTo>
                  <a:pt x="1234" y="135"/>
                </a:lnTo>
                <a:lnTo>
                  <a:pt x="1101" y="193"/>
                </a:lnTo>
                <a:lnTo>
                  <a:pt x="972" y="262"/>
                </a:lnTo>
                <a:lnTo>
                  <a:pt x="849" y="339"/>
                </a:lnTo>
                <a:lnTo>
                  <a:pt x="732" y="425"/>
                </a:lnTo>
                <a:lnTo>
                  <a:pt x="622" y="520"/>
                </a:lnTo>
                <a:lnTo>
                  <a:pt x="518" y="624"/>
                </a:lnTo>
                <a:lnTo>
                  <a:pt x="424" y="733"/>
                </a:lnTo>
                <a:lnTo>
                  <a:pt x="338" y="850"/>
                </a:lnTo>
                <a:lnTo>
                  <a:pt x="260" y="974"/>
                </a:lnTo>
                <a:lnTo>
                  <a:pt x="192" y="1102"/>
                </a:lnTo>
                <a:lnTo>
                  <a:pt x="134" y="1236"/>
                </a:lnTo>
                <a:lnTo>
                  <a:pt x="86" y="1374"/>
                </a:lnTo>
                <a:lnTo>
                  <a:pt x="48" y="1514"/>
                </a:lnTo>
                <a:lnTo>
                  <a:pt x="21" y="1657"/>
                </a:lnTo>
                <a:lnTo>
                  <a:pt x="5" y="1801"/>
                </a:lnTo>
                <a:lnTo>
                  <a:pt x="0" y="1947"/>
                </a:lnTo>
              </a:path>
            </a:pathLst>
          </a:custGeom>
          <a:noFill/>
          <a:ln w="19050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2063553" y="2132858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6265241" y="3751958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8977162" y="6276254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4352777" y="2864498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4643989" y="2868814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4919786" y="2871990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4355110" y="3499691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4646322" y="3504007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4922118" y="3507183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2348406" y="2843413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2639618" y="2847729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2890020" y="2850905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2325344" y="3478606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2616556" y="3482922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2892353" y="3486098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5380685" y="2867227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/>
          <p:cNvSpPr/>
          <p:nvPr/>
        </p:nvSpPr>
        <p:spPr>
          <a:xfrm>
            <a:off x="6015878" y="2862464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5386010" y="3511383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6025966" y="3506620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/>
          <p:cNvSpPr/>
          <p:nvPr/>
        </p:nvSpPr>
        <p:spPr>
          <a:xfrm>
            <a:off x="6807402" y="3160022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/>
          <p:cNvSpPr/>
          <p:nvPr/>
        </p:nvSpPr>
        <p:spPr>
          <a:xfrm>
            <a:off x="7561385" y="2824363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/>
          <p:cNvSpPr/>
          <p:nvPr/>
        </p:nvSpPr>
        <p:spPr>
          <a:xfrm>
            <a:off x="7902374" y="3219151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/>
          <p:cNvSpPr/>
          <p:nvPr/>
        </p:nvSpPr>
        <p:spPr>
          <a:xfrm>
            <a:off x="8262414" y="3554813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6470900" y="1672235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7171930" y="2402685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6503666" y="3999156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7138860" y="3994393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6508993" y="4643312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7148949" y="4638549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2279578" y="1239617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2914770" y="1234854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2284904" y="1883773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2924860" y="1879010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6816082" y="4308796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2573782" y="1556794"/>
            <a:ext cx="137843" cy="1378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3" name="Group 122"/>
          <p:cNvGrpSpPr/>
          <p:nvPr/>
        </p:nvGrpSpPr>
        <p:grpSpPr>
          <a:xfrm>
            <a:off x="8165184" y="5123284"/>
            <a:ext cx="783125" cy="786762"/>
            <a:chOff x="907976" y="5306534"/>
            <a:chExt cx="783125" cy="786762"/>
          </a:xfrm>
          <a:scene3d>
            <a:camera prst="isometricLeftDown"/>
            <a:lightRig rig="threePt" dir="t"/>
          </a:scene3d>
        </p:grpSpPr>
        <p:sp>
          <p:nvSpPr>
            <p:cNvPr id="118" name="Oval 117"/>
            <p:cNvSpPr/>
            <p:nvPr/>
          </p:nvSpPr>
          <p:spPr>
            <a:xfrm>
              <a:off x="907976" y="5311297"/>
              <a:ext cx="137843" cy="1378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>
              <a:off x="1543169" y="5306534"/>
              <a:ext cx="137843" cy="1378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/>
            <p:cNvSpPr/>
            <p:nvPr/>
          </p:nvSpPr>
          <p:spPr>
            <a:xfrm>
              <a:off x="913302" y="5955453"/>
              <a:ext cx="137843" cy="1378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/>
            <p:cNvSpPr/>
            <p:nvPr/>
          </p:nvSpPr>
          <p:spPr>
            <a:xfrm>
              <a:off x="1553258" y="5950690"/>
              <a:ext cx="137843" cy="1378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/>
            <p:cNvSpPr/>
            <p:nvPr/>
          </p:nvSpPr>
          <p:spPr>
            <a:xfrm>
              <a:off x="1202181" y="5628474"/>
              <a:ext cx="137843" cy="1378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688290" y="4232648"/>
            <a:ext cx="707185" cy="780528"/>
            <a:chOff x="951409" y="4880720"/>
            <a:chExt cx="707185" cy="780528"/>
          </a:xfrm>
          <a:scene3d>
            <a:camera prst="isometricTopUp"/>
            <a:lightRig rig="threePt" dir="t"/>
          </a:scene3d>
        </p:grpSpPr>
        <p:sp>
          <p:nvSpPr>
            <p:cNvPr id="124" name="Oval 123"/>
            <p:cNvSpPr/>
            <p:nvPr/>
          </p:nvSpPr>
          <p:spPr>
            <a:xfrm>
              <a:off x="951409" y="4880720"/>
              <a:ext cx="137843" cy="1378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/>
            <p:cNvSpPr/>
            <p:nvPr/>
          </p:nvSpPr>
          <p:spPr>
            <a:xfrm>
              <a:off x="1242621" y="4885036"/>
              <a:ext cx="137843" cy="1378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/>
            <p:cNvSpPr/>
            <p:nvPr/>
          </p:nvSpPr>
          <p:spPr>
            <a:xfrm>
              <a:off x="1518418" y="4888212"/>
              <a:ext cx="137843" cy="1378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/>
            <p:cNvSpPr/>
            <p:nvPr/>
          </p:nvSpPr>
          <p:spPr>
            <a:xfrm>
              <a:off x="953742" y="5515913"/>
              <a:ext cx="137843" cy="1378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/>
            <p:cNvSpPr/>
            <p:nvPr/>
          </p:nvSpPr>
          <p:spPr>
            <a:xfrm>
              <a:off x="1244954" y="5520229"/>
              <a:ext cx="137843" cy="1378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/>
            <p:cNvSpPr/>
            <p:nvPr/>
          </p:nvSpPr>
          <p:spPr>
            <a:xfrm>
              <a:off x="1520751" y="5523405"/>
              <a:ext cx="137843" cy="1378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9145562" y="5085186"/>
            <a:ext cx="838873" cy="868293"/>
            <a:chOff x="3059832" y="4792955"/>
            <a:chExt cx="838873" cy="868293"/>
          </a:xfrm>
          <a:scene3d>
            <a:camera prst="isometricRightUp"/>
            <a:lightRig rig="threePt" dir="t"/>
          </a:scene3d>
        </p:grpSpPr>
        <p:sp>
          <p:nvSpPr>
            <p:cNvPr id="131" name="Oval 130"/>
            <p:cNvSpPr/>
            <p:nvPr/>
          </p:nvSpPr>
          <p:spPr>
            <a:xfrm>
              <a:off x="3059832" y="4792955"/>
              <a:ext cx="137843" cy="1378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/>
            <p:cNvSpPr/>
            <p:nvPr/>
          </p:nvSpPr>
          <p:spPr>
            <a:xfrm>
              <a:off x="3400822" y="5187743"/>
              <a:ext cx="137843" cy="1378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60862" y="5523405"/>
              <a:ext cx="137843" cy="1378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6329366" y="1512888"/>
            <a:ext cx="10842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5" name="TextBox 134"/>
          <p:cNvSpPr txBox="1"/>
          <p:nvPr/>
        </p:nvSpPr>
        <p:spPr>
          <a:xfrm>
            <a:off x="1991544" y="38199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8723784" y="389427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1799903" y="608682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65</a:t>
            </a:r>
          </a:p>
          <a:p>
            <a:r>
              <a:rPr lang="en-GB" sz="1400" b="1" dirty="0"/>
              <a:t>In 15</a:t>
            </a:r>
            <a:endParaRPr lang="en-GB" sz="1400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4079776" y="609329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 210</a:t>
            </a:r>
            <a:endParaRPr lang="en-GB" sz="1400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6456040" y="609329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 335</a:t>
            </a:r>
          </a:p>
          <a:p>
            <a:r>
              <a:rPr lang="en-GB" sz="1400" b="1" dirty="0"/>
              <a:t>Up 10</a:t>
            </a:r>
            <a:endParaRPr lang="en-GB" sz="14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2373100" y="3929006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2279576" y="2311145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7896200" y="162880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SURFACE DEVELOPMENT OF DICE</a:t>
            </a:r>
            <a:endParaRPr lang="en-GB" sz="9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9397611" y="607054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30</a:t>
            </a:r>
            <a:r>
              <a:rPr lang="en-GB" sz="1200" dirty="0"/>
              <a:t>°</a:t>
            </a:r>
            <a:endParaRPr lang="en-GB" sz="1200" dirty="0"/>
          </a:p>
        </p:txBody>
      </p:sp>
      <p:sp>
        <p:nvSpPr>
          <p:cNvPr id="145" name="Arc 144"/>
          <p:cNvSpPr/>
          <p:nvPr/>
        </p:nvSpPr>
        <p:spPr>
          <a:xfrm>
            <a:off x="9488668" y="6010530"/>
            <a:ext cx="288032" cy="576064"/>
          </a:xfrm>
          <a:prstGeom prst="arc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1" name="Group 150"/>
          <p:cNvGrpSpPr/>
          <p:nvPr/>
        </p:nvGrpSpPr>
        <p:grpSpPr>
          <a:xfrm>
            <a:off x="2128419" y="2204865"/>
            <a:ext cx="1087263" cy="223892"/>
            <a:chOff x="1277665" y="4573260"/>
            <a:chExt cx="1969616" cy="144016"/>
          </a:xfrm>
        </p:grpSpPr>
        <p:cxnSp>
          <p:nvCxnSpPr>
            <p:cNvPr id="146" name="Straight Arrow Connector 145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1205657" y="4645268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 flipH="1" flipV="1">
              <a:off x="3175273" y="4645268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Box 151"/>
          <p:cNvSpPr txBox="1"/>
          <p:nvPr/>
        </p:nvSpPr>
        <p:spPr>
          <a:xfrm>
            <a:off x="2427229" y="2156671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50</a:t>
            </a:r>
            <a:endParaRPr lang="en-GB" sz="900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1991544" y="4221088"/>
            <a:ext cx="3456384" cy="1785104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0"/>
            <a:tileRect/>
          </a:gradFill>
          <a:ln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schemeClr val="tx1">
                <a:alpha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100" b="1" i="1" dirty="0">
                <a:solidFill>
                  <a:schemeClr val="bg1"/>
                </a:solidFill>
              </a:rPr>
              <a:t>A DEVELOPMENT IS OBTAINED BY UNFOLDING THE FACES OF AN OBJECT ONTO A PLANE.</a:t>
            </a:r>
          </a:p>
          <a:p>
            <a:endParaRPr lang="en-GB" sz="1100" b="1" dirty="0">
              <a:solidFill>
                <a:schemeClr val="bg1"/>
              </a:solidFill>
            </a:endParaRPr>
          </a:p>
          <a:p>
            <a:r>
              <a:rPr lang="en-GB" sz="1100" b="1" dirty="0">
                <a:solidFill>
                  <a:schemeClr val="bg1"/>
                </a:solidFill>
              </a:rPr>
              <a:t>DASHED LINES ARE USED TO INDICATE FOLD LINES. </a:t>
            </a:r>
          </a:p>
          <a:p>
            <a:endParaRPr lang="en-GB" sz="1100" b="1" dirty="0">
              <a:solidFill>
                <a:schemeClr val="bg1"/>
              </a:solidFill>
            </a:endParaRPr>
          </a:p>
          <a:p>
            <a:r>
              <a:rPr lang="en-GB" sz="1100" b="1" i="1" dirty="0">
                <a:solidFill>
                  <a:schemeClr val="bg1"/>
                </a:solidFill>
              </a:rPr>
              <a:t>EVERY FACE/SURFACE IN A DEVELOPMENT REPERSENTS THE TRUE SHAPE OF THE FACE OR SURFACE</a:t>
            </a:r>
            <a:r>
              <a:rPr lang="en-GB" sz="1100" b="1" i="1" dirty="0"/>
              <a:t>. </a:t>
            </a:r>
          </a:p>
          <a:p>
            <a:endParaRPr lang="en-GB" sz="1100" b="1" i="1" dirty="0"/>
          </a:p>
          <a:p>
            <a:r>
              <a:rPr lang="en-GB" sz="1100" b="1" i="1" dirty="0">
                <a:solidFill>
                  <a:srgbClr val="FFFF00"/>
                </a:solidFill>
              </a:rPr>
              <a:t>Cubes such as dices can be developed in 11 different ways</a:t>
            </a:r>
            <a:endParaRPr lang="en-GB" sz="1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128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3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3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3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3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3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3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3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3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3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3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3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3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3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000"/>
                            </p:stCondLst>
                            <p:childTnLst>
                              <p:par>
                                <p:cTn id="2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3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3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000"/>
                            </p:stCondLst>
                            <p:childTnLst>
                              <p:par>
                                <p:cTn id="2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3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3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3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3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3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3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3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3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8" dur="3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3" dur="3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3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3" dur="3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8" dur="3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3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3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3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3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3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3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3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3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3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3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3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3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3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4" dur="3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3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3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9" dur="3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4" dur="3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3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3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3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3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49" grpId="0" animBg="1"/>
      <p:bldP spid="149" grpId="1" animBg="1"/>
      <p:bldP spid="149" grpId="2" animBg="1"/>
      <p:bldP spid="160" grpId="0" animBg="1"/>
      <p:bldP spid="160" grpId="1" animBg="1"/>
      <p:bldP spid="160" grpId="2" animBg="1"/>
      <p:bldP spid="159" grpId="0" animBg="1"/>
      <p:bldP spid="159" grpId="1" animBg="1"/>
      <p:bldP spid="159" grpId="2" animBg="1"/>
      <p:bldP spid="157" grpId="0" animBg="1"/>
      <p:bldP spid="158" grpId="0" animBg="1"/>
      <p:bldP spid="156" grpId="0" animBg="1"/>
      <p:bldP spid="155" grpId="0" animBg="1"/>
      <p:bldP spid="1060" grpId="0" animBg="1"/>
      <p:bldP spid="1084" grpId="0" animBg="1"/>
      <p:bldP spid="1085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8" grpId="0" animBg="1"/>
      <p:bldP spid="1053" grpId="0" animBg="1"/>
      <p:bldP spid="1054" grpId="0" animBg="1"/>
      <p:bldP spid="1055" grpId="0" animBg="1"/>
      <p:bldP spid="1056" grpId="0" animBg="1"/>
      <p:bldP spid="1058" grpId="0" animBg="1"/>
      <p:bldP spid="1059" grpId="0" animBg="1"/>
      <p:bldP spid="1061" grpId="0" animBg="1"/>
      <p:bldP spid="1063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9" grpId="0" animBg="1"/>
      <p:bldP spid="1089" grpId="1" animBg="1"/>
      <p:bldP spid="1090" grpId="0" animBg="1"/>
      <p:bldP spid="1090" grpId="1" animBg="1"/>
      <p:bldP spid="1091" grpId="0" animBg="1"/>
      <p:bldP spid="1091" grpId="1" animBg="1"/>
      <p:bldP spid="1092" grpId="0" animBg="1"/>
      <p:bldP spid="1092" grpId="1" animBg="1"/>
      <p:bldP spid="1093" grpId="0" animBg="1"/>
      <p:bldP spid="1093" grpId="1" animBg="1"/>
      <p:bldP spid="1094" grpId="0" animBg="1"/>
      <p:bldP spid="1094" grpId="1" animBg="1"/>
      <p:bldP spid="1095" grpId="0" animBg="1"/>
      <p:bldP spid="1095" grpId="1" animBg="1"/>
      <p:bldP spid="1096" grpId="0" animBg="1"/>
      <p:bldP spid="1096" grpId="1" animBg="1"/>
      <p:bldP spid="1097" grpId="0" animBg="1"/>
      <p:bldP spid="1097" grpId="1" animBg="1"/>
      <p:bldP spid="110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064" grpId="0" animBg="1"/>
      <p:bldP spid="137" grpId="0"/>
      <p:bldP spid="138" grpId="0"/>
      <p:bldP spid="139" grpId="0"/>
      <p:bldP spid="141" grpId="0"/>
      <p:bldP spid="142" grpId="0"/>
      <p:bldP spid="143" grpId="0"/>
      <p:bldP spid="144" grpId="0"/>
      <p:bldP spid="145" grpId="0" animBg="1"/>
      <p:bldP spid="152" grpId="0"/>
      <p:bldP spid="1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http://www.veryhappypig.com/blog/barrys_tea_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5" b="22568"/>
          <a:stretch/>
        </p:blipFill>
        <p:spPr bwMode="auto">
          <a:xfrm>
            <a:off x="2812096" y="2492896"/>
            <a:ext cx="193875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70600" y="3654549"/>
            <a:ext cx="657749" cy="15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4751389" y="5184776"/>
            <a:ext cx="5124451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4751388" y="3679826"/>
            <a:ext cx="51704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49852" y="2367550"/>
            <a:ext cx="706245" cy="194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92669" y="3664074"/>
            <a:ext cx="657749" cy="154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50268" y="3448490"/>
            <a:ext cx="1501775" cy="196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veryhappypig.com/blog/barrys_tea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20" y="3690744"/>
            <a:ext cx="1938752" cy="149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http://www.veryhappypig.com/blog/barrys_tea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31634" y="1495546"/>
            <a:ext cx="1938752" cy="149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http://www.veryhappypig.com/blog/barrys_tea_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5" b="22568"/>
          <a:stretch/>
        </p:blipFill>
        <p:spPr bwMode="auto">
          <a:xfrm rot="10800000">
            <a:off x="6748048" y="5201085"/>
            <a:ext cx="1938752" cy="6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4" name="Line 56"/>
          <p:cNvSpPr>
            <a:spLocks noChangeShapeType="1"/>
          </p:cNvSpPr>
          <p:nvPr/>
        </p:nvSpPr>
        <p:spPr bwMode="auto">
          <a:xfrm>
            <a:off x="2586040" y="3216276"/>
            <a:ext cx="24812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-12699" y="3176"/>
            <a:ext cx="1588" cy="68786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511301" y="3176"/>
            <a:ext cx="91519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728790" y="234951"/>
            <a:ext cx="87169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728790" y="396876"/>
            <a:ext cx="8716963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728790" y="466725"/>
            <a:ext cx="8716963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728790" y="536576"/>
            <a:ext cx="8716963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728790" y="698501"/>
            <a:ext cx="87169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0663239" y="3176"/>
            <a:ext cx="1588" cy="68786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0445755" y="235024"/>
            <a:ext cx="1588" cy="641710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1511301" y="6881814"/>
            <a:ext cx="9151939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1728790" y="6650039"/>
            <a:ext cx="87169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728789" y="234951"/>
            <a:ext cx="1588" cy="6415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2789239" y="3216276"/>
            <a:ext cx="19621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2789239" y="3679826"/>
            <a:ext cx="19621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2789239" y="5184776"/>
            <a:ext cx="19621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4751389" y="2520951"/>
            <a:ext cx="1588" cy="6953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H="1">
            <a:off x="2789239" y="2520951"/>
            <a:ext cx="19621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2789239" y="2520951"/>
            <a:ext cx="1588" cy="6953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2789239" y="3216275"/>
            <a:ext cx="1588" cy="24574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4751389" y="3216275"/>
            <a:ext cx="1588" cy="24765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2789239" y="3679825"/>
            <a:ext cx="1588" cy="15049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4751389" y="3679825"/>
            <a:ext cx="1588" cy="15049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6724651" y="3679825"/>
            <a:ext cx="1588" cy="150495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6070601" y="3679825"/>
            <a:ext cx="1588" cy="15049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8685214" y="3679825"/>
            <a:ext cx="1588" cy="150495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>
            <a:off x="9339263" y="3679825"/>
            <a:ext cx="1588" cy="15049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6724652" y="3679826"/>
            <a:ext cx="1960563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 flipH="1">
            <a:off x="6724652" y="5184776"/>
            <a:ext cx="1960563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V="1">
            <a:off x="6724651" y="1281114"/>
            <a:ext cx="1588" cy="23987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 flipV="1">
            <a:off x="8685214" y="1301752"/>
            <a:ext cx="1588" cy="237807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>
            <a:off x="6727826" y="5175250"/>
            <a:ext cx="1588" cy="11953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8686006" y="5182384"/>
            <a:ext cx="1588" cy="118586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>
            <a:off x="6070601" y="3679826"/>
            <a:ext cx="6540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 flipH="1">
            <a:off x="8685214" y="3679826"/>
            <a:ext cx="6540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 flipH="1">
            <a:off x="8685214" y="5184776"/>
            <a:ext cx="6540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6070601" y="5184776"/>
            <a:ext cx="654051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1" name="Freeform 43"/>
          <p:cNvSpPr>
            <a:spLocks/>
          </p:cNvSpPr>
          <p:nvPr/>
        </p:nvSpPr>
        <p:spPr bwMode="auto">
          <a:xfrm>
            <a:off x="6070601" y="5184777"/>
            <a:ext cx="654051" cy="695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28"/>
              </a:cxn>
              <a:cxn ang="0">
                <a:pos x="24" y="255"/>
              </a:cxn>
              <a:cxn ang="0">
                <a:pos x="53" y="380"/>
              </a:cxn>
              <a:cxn ang="0">
                <a:pos x="94" y="502"/>
              </a:cxn>
              <a:cxn ang="0">
                <a:pos x="146" y="619"/>
              </a:cxn>
              <a:cxn ang="0">
                <a:pos x="208" y="729"/>
              </a:cxn>
              <a:cxn ang="0">
                <a:pos x="280" y="832"/>
              </a:cxn>
              <a:cxn ang="0">
                <a:pos x="362" y="929"/>
              </a:cxn>
              <a:cxn ang="0">
                <a:pos x="451" y="1015"/>
              </a:cxn>
              <a:cxn ang="0">
                <a:pos x="549" y="1091"/>
              </a:cxn>
              <a:cxn ang="0">
                <a:pos x="652" y="1158"/>
              </a:cxn>
              <a:cxn ang="0">
                <a:pos x="762" y="1213"/>
              </a:cxn>
              <a:cxn ang="0">
                <a:pos x="877" y="1256"/>
              </a:cxn>
              <a:cxn ang="0">
                <a:pos x="995" y="1287"/>
              </a:cxn>
              <a:cxn ang="0">
                <a:pos x="1114" y="1306"/>
              </a:cxn>
              <a:cxn ang="0">
                <a:pos x="1235" y="1313"/>
              </a:cxn>
            </a:cxnLst>
            <a:rect l="0" t="0" r="r" b="b"/>
            <a:pathLst>
              <a:path w="1235" h="1313">
                <a:moveTo>
                  <a:pt x="0" y="0"/>
                </a:moveTo>
                <a:lnTo>
                  <a:pt x="5" y="128"/>
                </a:lnTo>
                <a:lnTo>
                  <a:pt x="24" y="255"/>
                </a:lnTo>
                <a:lnTo>
                  <a:pt x="53" y="380"/>
                </a:lnTo>
                <a:lnTo>
                  <a:pt x="94" y="502"/>
                </a:lnTo>
                <a:lnTo>
                  <a:pt x="146" y="619"/>
                </a:lnTo>
                <a:lnTo>
                  <a:pt x="208" y="729"/>
                </a:lnTo>
                <a:lnTo>
                  <a:pt x="280" y="832"/>
                </a:lnTo>
                <a:lnTo>
                  <a:pt x="362" y="929"/>
                </a:lnTo>
                <a:lnTo>
                  <a:pt x="451" y="1015"/>
                </a:lnTo>
                <a:lnTo>
                  <a:pt x="549" y="1091"/>
                </a:lnTo>
                <a:lnTo>
                  <a:pt x="652" y="1158"/>
                </a:lnTo>
                <a:lnTo>
                  <a:pt x="762" y="1213"/>
                </a:lnTo>
                <a:lnTo>
                  <a:pt x="877" y="1256"/>
                </a:lnTo>
                <a:lnTo>
                  <a:pt x="995" y="1287"/>
                </a:lnTo>
                <a:lnTo>
                  <a:pt x="1114" y="1306"/>
                </a:lnTo>
                <a:lnTo>
                  <a:pt x="1235" y="1313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2" name="Freeform 44"/>
          <p:cNvSpPr>
            <a:spLocks/>
          </p:cNvSpPr>
          <p:nvPr/>
        </p:nvSpPr>
        <p:spPr bwMode="auto">
          <a:xfrm>
            <a:off x="8685214" y="5184777"/>
            <a:ext cx="654051" cy="695325"/>
          </a:xfrm>
          <a:custGeom>
            <a:avLst/>
            <a:gdLst/>
            <a:ahLst/>
            <a:cxnLst>
              <a:cxn ang="0">
                <a:pos x="0" y="1313"/>
              </a:cxn>
              <a:cxn ang="0">
                <a:pos x="121" y="1306"/>
              </a:cxn>
              <a:cxn ang="0">
                <a:pos x="241" y="1287"/>
              </a:cxn>
              <a:cxn ang="0">
                <a:pos x="359" y="1256"/>
              </a:cxn>
              <a:cxn ang="0">
                <a:pos x="472" y="1213"/>
              </a:cxn>
              <a:cxn ang="0">
                <a:pos x="582" y="1158"/>
              </a:cxn>
              <a:cxn ang="0">
                <a:pos x="686" y="1091"/>
              </a:cxn>
              <a:cxn ang="0">
                <a:pos x="783" y="1015"/>
              </a:cxn>
              <a:cxn ang="0">
                <a:pos x="874" y="929"/>
              </a:cxn>
              <a:cxn ang="0">
                <a:pos x="955" y="832"/>
              </a:cxn>
              <a:cxn ang="0">
                <a:pos x="1027" y="729"/>
              </a:cxn>
              <a:cxn ang="0">
                <a:pos x="1090" y="619"/>
              </a:cxn>
              <a:cxn ang="0">
                <a:pos x="1142" y="502"/>
              </a:cxn>
              <a:cxn ang="0">
                <a:pos x="1182" y="380"/>
              </a:cxn>
              <a:cxn ang="0">
                <a:pos x="1212" y="255"/>
              </a:cxn>
              <a:cxn ang="0">
                <a:pos x="1229" y="128"/>
              </a:cxn>
              <a:cxn ang="0">
                <a:pos x="1236" y="0"/>
              </a:cxn>
            </a:cxnLst>
            <a:rect l="0" t="0" r="r" b="b"/>
            <a:pathLst>
              <a:path w="1236" h="1313">
                <a:moveTo>
                  <a:pt x="0" y="1313"/>
                </a:moveTo>
                <a:lnTo>
                  <a:pt x="121" y="1306"/>
                </a:lnTo>
                <a:lnTo>
                  <a:pt x="241" y="1287"/>
                </a:lnTo>
                <a:lnTo>
                  <a:pt x="359" y="1256"/>
                </a:lnTo>
                <a:lnTo>
                  <a:pt x="472" y="1213"/>
                </a:lnTo>
                <a:lnTo>
                  <a:pt x="582" y="1158"/>
                </a:lnTo>
                <a:lnTo>
                  <a:pt x="686" y="1091"/>
                </a:lnTo>
                <a:lnTo>
                  <a:pt x="783" y="1015"/>
                </a:lnTo>
                <a:lnTo>
                  <a:pt x="874" y="929"/>
                </a:lnTo>
                <a:lnTo>
                  <a:pt x="955" y="832"/>
                </a:lnTo>
                <a:lnTo>
                  <a:pt x="1027" y="729"/>
                </a:lnTo>
                <a:lnTo>
                  <a:pt x="1090" y="619"/>
                </a:lnTo>
                <a:lnTo>
                  <a:pt x="1142" y="502"/>
                </a:lnTo>
                <a:lnTo>
                  <a:pt x="1182" y="380"/>
                </a:lnTo>
                <a:lnTo>
                  <a:pt x="1212" y="255"/>
                </a:lnTo>
                <a:lnTo>
                  <a:pt x="1229" y="128"/>
                </a:lnTo>
                <a:lnTo>
                  <a:pt x="1236" y="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6724651" y="5184777"/>
            <a:ext cx="1588" cy="6953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6724652" y="5880101"/>
            <a:ext cx="1960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 flipV="1">
            <a:off x="8685214" y="5184777"/>
            <a:ext cx="1588" cy="6953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6" name="Freeform 48"/>
          <p:cNvSpPr>
            <a:spLocks/>
          </p:cNvSpPr>
          <p:nvPr/>
        </p:nvSpPr>
        <p:spPr bwMode="auto">
          <a:xfrm>
            <a:off x="6070601" y="2984502"/>
            <a:ext cx="654051" cy="695325"/>
          </a:xfrm>
          <a:custGeom>
            <a:avLst/>
            <a:gdLst/>
            <a:ahLst/>
            <a:cxnLst>
              <a:cxn ang="0">
                <a:pos x="1235" y="0"/>
              </a:cxn>
              <a:cxn ang="0">
                <a:pos x="1114" y="7"/>
              </a:cxn>
              <a:cxn ang="0">
                <a:pos x="995" y="25"/>
              </a:cxn>
              <a:cxn ang="0">
                <a:pos x="877" y="57"/>
              </a:cxn>
              <a:cxn ang="0">
                <a:pos x="762" y="101"/>
              </a:cxn>
              <a:cxn ang="0">
                <a:pos x="652" y="156"/>
              </a:cxn>
              <a:cxn ang="0">
                <a:pos x="549" y="221"/>
              </a:cxn>
              <a:cxn ang="0">
                <a:pos x="451" y="298"/>
              </a:cxn>
              <a:cxn ang="0">
                <a:pos x="362" y="385"/>
              </a:cxn>
              <a:cxn ang="0">
                <a:pos x="280" y="480"/>
              </a:cxn>
              <a:cxn ang="0">
                <a:pos x="208" y="583"/>
              </a:cxn>
              <a:cxn ang="0">
                <a:pos x="146" y="695"/>
              </a:cxn>
              <a:cxn ang="0">
                <a:pos x="94" y="810"/>
              </a:cxn>
              <a:cxn ang="0">
                <a:pos x="53" y="932"/>
              </a:cxn>
              <a:cxn ang="0">
                <a:pos x="24" y="1057"/>
              </a:cxn>
              <a:cxn ang="0">
                <a:pos x="5" y="1184"/>
              </a:cxn>
              <a:cxn ang="0">
                <a:pos x="0" y="1313"/>
              </a:cxn>
            </a:cxnLst>
            <a:rect l="0" t="0" r="r" b="b"/>
            <a:pathLst>
              <a:path w="1235" h="1313">
                <a:moveTo>
                  <a:pt x="1235" y="0"/>
                </a:moveTo>
                <a:lnTo>
                  <a:pt x="1114" y="7"/>
                </a:lnTo>
                <a:lnTo>
                  <a:pt x="995" y="25"/>
                </a:lnTo>
                <a:lnTo>
                  <a:pt x="877" y="57"/>
                </a:lnTo>
                <a:lnTo>
                  <a:pt x="762" y="101"/>
                </a:lnTo>
                <a:lnTo>
                  <a:pt x="652" y="156"/>
                </a:lnTo>
                <a:lnTo>
                  <a:pt x="549" y="221"/>
                </a:lnTo>
                <a:lnTo>
                  <a:pt x="451" y="298"/>
                </a:lnTo>
                <a:lnTo>
                  <a:pt x="362" y="385"/>
                </a:lnTo>
                <a:lnTo>
                  <a:pt x="280" y="480"/>
                </a:lnTo>
                <a:lnTo>
                  <a:pt x="208" y="583"/>
                </a:lnTo>
                <a:lnTo>
                  <a:pt x="146" y="695"/>
                </a:lnTo>
                <a:lnTo>
                  <a:pt x="94" y="810"/>
                </a:lnTo>
                <a:lnTo>
                  <a:pt x="53" y="932"/>
                </a:lnTo>
                <a:lnTo>
                  <a:pt x="24" y="1057"/>
                </a:lnTo>
                <a:lnTo>
                  <a:pt x="5" y="1184"/>
                </a:lnTo>
                <a:lnTo>
                  <a:pt x="0" y="1313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7" name="Freeform 49"/>
          <p:cNvSpPr>
            <a:spLocks/>
          </p:cNvSpPr>
          <p:nvPr/>
        </p:nvSpPr>
        <p:spPr bwMode="auto">
          <a:xfrm>
            <a:off x="8685214" y="2984502"/>
            <a:ext cx="654051" cy="695325"/>
          </a:xfrm>
          <a:custGeom>
            <a:avLst/>
            <a:gdLst/>
            <a:ahLst/>
            <a:cxnLst>
              <a:cxn ang="0">
                <a:pos x="1236" y="1313"/>
              </a:cxn>
              <a:cxn ang="0">
                <a:pos x="1229" y="1184"/>
              </a:cxn>
              <a:cxn ang="0">
                <a:pos x="1212" y="1057"/>
              </a:cxn>
              <a:cxn ang="0">
                <a:pos x="1182" y="932"/>
              </a:cxn>
              <a:cxn ang="0">
                <a:pos x="1142" y="810"/>
              </a:cxn>
              <a:cxn ang="0">
                <a:pos x="1090" y="695"/>
              </a:cxn>
              <a:cxn ang="0">
                <a:pos x="1027" y="583"/>
              </a:cxn>
              <a:cxn ang="0">
                <a:pos x="955" y="480"/>
              </a:cxn>
              <a:cxn ang="0">
                <a:pos x="874" y="385"/>
              </a:cxn>
              <a:cxn ang="0">
                <a:pos x="783" y="298"/>
              </a:cxn>
              <a:cxn ang="0">
                <a:pos x="686" y="221"/>
              </a:cxn>
              <a:cxn ang="0">
                <a:pos x="582" y="156"/>
              </a:cxn>
              <a:cxn ang="0">
                <a:pos x="472" y="101"/>
              </a:cxn>
              <a:cxn ang="0">
                <a:pos x="359" y="57"/>
              </a:cxn>
              <a:cxn ang="0">
                <a:pos x="241" y="25"/>
              </a:cxn>
              <a:cxn ang="0">
                <a:pos x="121" y="7"/>
              </a:cxn>
              <a:cxn ang="0">
                <a:pos x="0" y="0"/>
              </a:cxn>
            </a:cxnLst>
            <a:rect l="0" t="0" r="r" b="b"/>
            <a:pathLst>
              <a:path w="1236" h="1313">
                <a:moveTo>
                  <a:pt x="1236" y="1313"/>
                </a:moveTo>
                <a:lnTo>
                  <a:pt x="1229" y="1184"/>
                </a:lnTo>
                <a:lnTo>
                  <a:pt x="1212" y="1057"/>
                </a:lnTo>
                <a:lnTo>
                  <a:pt x="1182" y="932"/>
                </a:lnTo>
                <a:lnTo>
                  <a:pt x="1142" y="810"/>
                </a:lnTo>
                <a:lnTo>
                  <a:pt x="1090" y="695"/>
                </a:lnTo>
                <a:lnTo>
                  <a:pt x="1027" y="583"/>
                </a:lnTo>
                <a:lnTo>
                  <a:pt x="955" y="480"/>
                </a:lnTo>
                <a:lnTo>
                  <a:pt x="874" y="385"/>
                </a:lnTo>
                <a:lnTo>
                  <a:pt x="783" y="298"/>
                </a:lnTo>
                <a:lnTo>
                  <a:pt x="686" y="221"/>
                </a:lnTo>
                <a:lnTo>
                  <a:pt x="582" y="156"/>
                </a:lnTo>
                <a:lnTo>
                  <a:pt x="472" y="101"/>
                </a:lnTo>
                <a:lnTo>
                  <a:pt x="359" y="57"/>
                </a:lnTo>
                <a:lnTo>
                  <a:pt x="241" y="25"/>
                </a:lnTo>
                <a:lnTo>
                  <a:pt x="121" y="7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6724652" y="2984501"/>
            <a:ext cx="1960563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 flipV="1">
            <a:off x="6724651" y="1479550"/>
            <a:ext cx="1588" cy="15049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6724652" y="1479551"/>
            <a:ext cx="1960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8685214" y="1479550"/>
            <a:ext cx="1588" cy="15049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>
            <a:off x="6724651" y="2984502"/>
            <a:ext cx="1588" cy="6953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8678863" y="2984502"/>
            <a:ext cx="1588" cy="6953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303912" y="28229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BARRYS  TEA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1991544" y="38199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723784" y="389427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359696" y="341419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grpSp>
        <p:nvGrpSpPr>
          <p:cNvPr id="66" name="Group 65"/>
          <p:cNvGrpSpPr/>
          <p:nvPr/>
        </p:nvGrpSpPr>
        <p:grpSpPr>
          <a:xfrm>
            <a:off x="2813111" y="3318454"/>
            <a:ext cx="1933789" cy="223892"/>
            <a:chOff x="1277665" y="4573260"/>
            <a:chExt cx="1969616" cy="144016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1205657" y="4645268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3175273" y="4645268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3503712" y="3212976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90</a:t>
            </a:r>
            <a:endParaRPr lang="en-GB" sz="900" b="1" dirty="0"/>
          </a:p>
        </p:txBody>
      </p:sp>
      <p:grpSp>
        <p:nvGrpSpPr>
          <p:cNvPr id="71" name="Group 70"/>
          <p:cNvGrpSpPr/>
          <p:nvPr/>
        </p:nvGrpSpPr>
        <p:grpSpPr>
          <a:xfrm>
            <a:off x="2351585" y="2542680"/>
            <a:ext cx="315972" cy="648674"/>
            <a:chOff x="583620" y="2485276"/>
            <a:chExt cx="315972" cy="920832"/>
          </a:xfrm>
        </p:grpSpPr>
        <p:cxnSp>
          <p:nvCxnSpPr>
            <p:cNvPr id="72" name="Straight Arrow Connector 71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 rot="16200000">
            <a:off x="2121165" y="2659759"/>
            <a:ext cx="480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30</a:t>
            </a:r>
            <a:endParaRPr lang="en-GB" sz="1100" dirty="0"/>
          </a:p>
        </p:txBody>
      </p:sp>
      <p:grpSp>
        <p:nvGrpSpPr>
          <p:cNvPr id="79" name="Group 78"/>
          <p:cNvGrpSpPr/>
          <p:nvPr/>
        </p:nvGrpSpPr>
        <p:grpSpPr>
          <a:xfrm>
            <a:off x="2313485" y="3702714"/>
            <a:ext cx="315972" cy="1454479"/>
            <a:chOff x="583620" y="2485276"/>
            <a:chExt cx="315972" cy="920832"/>
          </a:xfrm>
        </p:grpSpPr>
        <p:cxnSp>
          <p:nvCxnSpPr>
            <p:cNvPr id="80" name="Straight Arrow Connector 79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 rot="16200000">
            <a:off x="2090593" y="4138021"/>
            <a:ext cx="480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65</a:t>
            </a:r>
            <a:endParaRPr lang="en-GB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3287688" y="5301208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sp>
        <p:nvSpPr>
          <p:cNvPr id="85" name="Oval 84"/>
          <p:cNvSpPr/>
          <p:nvPr/>
        </p:nvSpPr>
        <p:spPr>
          <a:xfrm>
            <a:off x="2717798" y="3122760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649664" y="5119934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7320136" y="4365104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BASE</a:t>
            </a:r>
            <a:endParaRPr lang="en-GB" sz="9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7320136" y="2132856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LID</a:t>
            </a:r>
            <a:endParaRPr lang="en-GB" sz="9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7248128" y="3212976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BACK</a:t>
            </a:r>
            <a:endParaRPr lang="en-GB" sz="9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7536160" y="5589240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FRONT</a:t>
            </a:r>
            <a:endParaRPr lang="en-GB" sz="9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8688288" y="4365104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SIDE</a:t>
            </a:r>
            <a:endParaRPr lang="en-GB" sz="9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6096000" y="4365104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SIDE</a:t>
            </a:r>
            <a:endParaRPr lang="en-GB" sz="9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1799903" y="608682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110</a:t>
            </a:r>
          </a:p>
          <a:p>
            <a:r>
              <a:rPr lang="en-GB" sz="1400" b="1" dirty="0"/>
              <a:t>In 50</a:t>
            </a:r>
            <a:endParaRPr lang="en-GB" sz="14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5951984" y="607413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 230</a:t>
            </a:r>
            <a:endParaRPr lang="en-GB" sz="1400" b="1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6739261" y="4789285"/>
            <a:ext cx="1933789" cy="223892"/>
            <a:chOff x="1277665" y="4573260"/>
            <a:chExt cx="1969616" cy="144016"/>
          </a:xfrm>
        </p:grpSpPr>
        <p:cxnSp>
          <p:nvCxnSpPr>
            <p:cNvPr id="103" name="Straight Arrow Connector 102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1205657" y="4645268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3175273" y="4645268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/>
        </p:nvSpPr>
        <p:spPr>
          <a:xfrm>
            <a:off x="7429863" y="4683807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90</a:t>
            </a:r>
            <a:endParaRPr lang="en-GB" sz="900" b="1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6091239" y="4786903"/>
            <a:ext cx="629449" cy="223892"/>
            <a:chOff x="1277665" y="4573260"/>
            <a:chExt cx="1969616" cy="144016"/>
          </a:xfrm>
        </p:grpSpPr>
        <p:cxnSp>
          <p:nvCxnSpPr>
            <p:cNvPr id="108" name="Straight Arrow Connector 107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 flipH="1" flipV="1">
              <a:off x="1205657" y="4645268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 flipH="1" flipV="1">
              <a:off x="3175273" y="4645268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6234676" y="4672184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30</a:t>
            </a:r>
            <a:endParaRPr lang="en-GB" sz="900" b="1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8689669" y="4794046"/>
            <a:ext cx="629449" cy="223892"/>
            <a:chOff x="1277665" y="4573260"/>
            <a:chExt cx="1969616" cy="144016"/>
          </a:xfrm>
        </p:grpSpPr>
        <p:cxnSp>
          <p:nvCxnSpPr>
            <p:cNvPr id="113" name="Straight Arrow Connector 112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1205657" y="4645268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3175273" y="4645268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8833105" y="4679327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30</a:t>
            </a:r>
            <a:endParaRPr lang="en-GB" sz="900" b="1" dirty="0"/>
          </a:p>
        </p:txBody>
      </p:sp>
      <p:grpSp>
        <p:nvGrpSpPr>
          <p:cNvPr id="64" name="Group 63"/>
          <p:cNvGrpSpPr/>
          <p:nvPr/>
        </p:nvGrpSpPr>
        <p:grpSpPr>
          <a:xfrm>
            <a:off x="5449643" y="1809582"/>
            <a:ext cx="4752528" cy="3699892"/>
            <a:chOff x="3851920" y="1844824"/>
            <a:chExt cx="4464496" cy="3339852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844824"/>
              <a:ext cx="4410966" cy="3339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6444208" y="2492896"/>
              <a:ext cx="504056" cy="3333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90</a:t>
              </a:r>
              <a:endParaRPr lang="en-GB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88024" y="2339588"/>
              <a:ext cx="504056" cy="3333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65</a:t>
              </a:r>
              <a:endParaRPr lang="en-GB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812360" y="3904714"/>
              <a:ext cx="504056" cy="3333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30</a:t>
              </a:r>
              <a:endParaRPr lang="en-GB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94933" y="793920"/>
            <a:ext cx="4819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The box for Barry's Teas Bags shown below, left, is based on a rectangular prism with dimensions as indicated.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an elevation of the prism looking in the direction of the arrow A.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plan of the prism looking in the direction of arrow A.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surface development of the prism.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26067673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0"/>
                            </p:stCondLst>
                            <p:childTnLst>
                              <p:par>
                                <p:cTn id="2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0"/>
                            </p:stCondLst>
                            <p:childTnLst>
                              <p:par>
                                <p:cTn id="2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5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5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5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6" grpId="0" animBg="1"/>
      <p:bldP spid="2075" grpId="0" animBg="1"/>
      <p:bldP spid="210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7" grpId="0" animBg="1"/>
      <p:bldP spid="2078" grpId="0" animBg="1"/>
      <p:bldP spid="2079" grpId="0" animBg="1"/>
      <p:bldP spid="2080" grpId="0" animBg="1"/>
      <p:bldP spid="2081" grpId="0" animBg="1"/>
      <p:bldP spid="2082" grpId="0" animBg="1"/>
      <p:bldP spid="2083" grpId="0" animBg="1"/>
      <p:bldP spid="2084" grpId="0" animBg="1"/>
      <p:bldP spid="2085" grpId="0" animBg="1"/>
      <p:bldP spid="2086" grpId="0" animBg="1"/>
      <p:bldP spid="2087" grpId="0" animBg="1"/>
      <p:bldP spid="2088" grpId="0" animBg="1"/>
      <p:bldP spid="2089" grpId="0" animBg="1"/>
      <p:bldP spid="2090" grpId="0" animBg="1"/>
      <p:bldP spid="2091" grpId="0" animBg="1"/>
      <p:bldP spid="2092" grpId="0" animBg="1"/>
      <p:bldP spid="2093" grpId="0" animBg="1"/>
      <p:bldP spid="2094" grpId="0" animBg="1"/>
      <p:bldP spid="2095" grpId="0" animBg="1"/>
      <p:bldP spid="2096" grpId="0" animBg="1"/>
      <p:bldP spid="2097" grpId="0" animBg="1"/>
      <p:bldP spid="2098" grpId="0" animBg="1"/>
      <p:bldP spid="2099" grpId="0" animBg="1"/>
      <p:bldP spid="2100" grpId="0" animBg="1"/>
      <p:bldP spid="2101" grpId="0" animBg="1"/>
      <p:bldP spid="2102" grpId="0" animBg="1"/>
      <p:bldP spid="2103" grpId="0" animBg="1"/>
      <p:bldP spid="65" grpId="0"/>
      <p:bldP spid="70" grpId="0"/>
      <p:bldP spid="75" grpId="0"/>
      <p:bldP spid="83" grpId="0"/>
      <p:bldP spid="84" grpId="0"/>
      <p:bldP spid="85" grpId="0" animBg="1"/>
      <p:bldP spid="86" grpId="0" animBg="1"/>
      <p:bldP spid="87" grpId="0"/>
      <p:bldP spid="87" grpId="1"/>
      <p:bldP spid="88" grpId="0"/>
      <p:bldP spid="89" grpId="0"/>
      <p:bldP spid="90" grpId="0"/>
      <p:bldP spid="91" grpId="0"/>
      <p:bldP spid="92" grpId="0"/>
      <p:bldP spid="93" grpId="0"/>
      <p:bldP spid="101" grpId="0"/>
      <p:bldP spid="106" grpId="0"/>
      <p:bldP spid="111" grpId="0"/>
      <p:bldP spid="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5446369" y="1568451"/>
            <a:ext cx="4229444" cy="3820856"/>
            <a:chOff x="3922369" y="1568451"/>
            <a:chExt cx="4229444" cy="3820856"/>
          </a:xfrm>
        </p:grpSpPr>
        <p:pic>
          <p:nvPicPr>
            <p:cNvPr id="123" name="Picture 2" descr="http://upload.wikimedia.org/wikipedia/commons/b/bb/Dssr_band_aid_box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36874" y="2204864"/>
              <a:ext cx="1524000" cy="251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http://upload.wikimedia.org/wikipedia/commons/b/bb/Dssr_band_aid_box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645"/>
            <a:stretch/>
          </p:blipFill>
          <p:spPr bwMode="auto">
            <a:xfrm>
              <a:off x="6044882" y="4750580"/>
              <a:ext cx="1524000" cy="638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http://upload.wikimedia.org/wikipedia/commons/b/bb/Dssr_band_aid_box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056"/>
            <a:stretch/>
          </p:blipFill>
          <p:spPr bwMode="auto">
            <a:xfrm>
              <a:off x="7570048" y="2272799"/>
              <a:ext cx="581765" cy="201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http://upload.wikimedia.org/wikipedia/commons/b/bb/Dssr_band_aid_box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645"/>
            <a:stretch/>
          </p:blipFill>
          <p:spPr bwMode="auto">
            <a:xfrm rot="10800000">
              <a:off x="6046048" y="1568451"/>
              <a:ext cx="1524000" cy="638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" descr="http://upload.wikimedia.org/wikipedia/commons/b/bb/Dssr_band_aid_box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22369" y="2201954"/>
              <a:ext cx="1524000" cy="251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2" descr="http://upload.wikimedia.org/wikipedia/commons/c/c6/Barcode-EAN13-Bulgari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385500" y="3055907"/>
              <a:ext cx="952453" cy="51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http://img.labnol.org/di/CE_mark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028" y="4437112"/>
              <a:ext cx="179332" cy="134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6" descr="http://www.elgingroup.co.za/Uploads/image/green-recycle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6874" y="4352782"/>
              <a:ext cx="281602" cy="28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2" descr="http://upload.wikimedia.org/wikipedia/commons/b/bb/Dssr_band_aid_box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056"/>
            <a:stretch/>
          </p:blipFill>
          <p:spPr bwMode="auto">
            <a:xfrm>
              <a:off x="5446319" y="2276915"/>
              <a:ext cx="581765" cy="201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" descr="http://upload.wikimedia.org/wikipedia/commons/c/c6/Barcode-EAN13-Bulgari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61771" y="3060023"/>
              <a:ext cx="952453" cy="51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http://img.labnol.org/di/CE_mark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9299" y="4441228"/>
              <a:ext cx="179332" cy="134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6" descr="http://www.elgingroup.co.za/Uploads/image/green-recycle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145" y="4356898"/>
              <a:ext cx="281602" cy="28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9" name="Picture 2" descr="http://upload.wikimedia.org/wikipedia/commons/b/bb/Dssr_band_aid_bo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45"/>
          <a:stretch/>
        </p:blipFill>
        <p:spPr bwMode="auto">
          <a:xfrm>
            <a:off x="2473350" y="5201693"/>
            <a:ext cx="1524000" cy="6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http://upload.wikimedia.org/wikipedia/commons/b/bb/Dssr_band_aid_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2204864"/>
            <a:ext cx="1524000" cy="25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Line 46"/>
          <p:cNvSpPr>
            <a:spLocks noChangeShapeType="1"/>
          </p:cNvSpPr>
          <p:nvPr/>
        </p:nvSpPr>
        <p:spPr bwMode="auto">
          <a:xfrm>
            <a:off x="9094048" y="1360200"/>
            <a:ext cx="0" cy="839912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Line 46"/>
          <p:cNvSpPr>
            <a:spLocks noChangeShapeType="1"/>
          </p:cNvSpPr>
          <p:nvPr/>
        </p:nvSpPr>
        <p:spPr bwMode="auto">
          <a:xfrm>
            <a:off x="7566320" y="1340768"/>
            <a:ext cx="0" cy="839912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-19050" y="7938"/>
            <a:ext cx="1588" cy="68532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504950" y="7938"/>
            <a:ext cx="91455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722438" y="238125"/>
            <a:ext cx="87106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722438" y="400050"/>
            <a:ext cx="8710613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722438" y="469900"/>
            <a:ext cx="8710613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722438" y="538163"/>
            <a:ext cx="8710613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722438" y="700088"/>
            <a:ext cx="87106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0650537" y="7938"/>
            <a:ext cx="1588" cy="68532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0433050" y="238126"/>
            <a:ext cx="1588" cy="63928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1504950" y="6861175"/>
            <a:ext cx="91455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1722438" y="6630988"/>
            <a:ext cx="87106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722437" y="238126"/>
            <a:ext cx="1588" cy="63928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2470150" y="4729163"/>
            <a:ext cx="1524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2470150" y="5191125"/>
            <a:ext cx="1524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2470150" y="5813425"/>
            <a:ext cx="1524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3994150" y="2190751"/>
            <a:ext cx="1588" cy="25384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H="1">
            <a:off x="2470150" y="2190750"/>
            <a:ext cx="1524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2470150" y="2190751"/>
            <a:ext cx="1588" cy="25384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2470150" y="4729163"/>
            <a:ext cx="1588" cy="14160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3994150" y="4729163"/>
            <a:ext cx="1588" cy="14160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2470150" y="5191125"/>
            <a:ext cx="1588" cy="6223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3994150" y="5191125"/>
            <a:ext cx="1588" cy="6223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3994150" y="2190750"/>
            <a:ext cx="5990282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3994150" y="4729163"/>
            <a:ext cx="6134298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7561262" y="4729163"/>
            <a:ext cx="1525588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9086850" y="2190751"/>
            <a:ext cx="1588" cy="2538413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9674225" y="2190751"/>
            <a:ext cx="1588" cy="25384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H="1">
            <a:off x="7561262" y="2190750"/>
            <a:ext cx="1525588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7561262" y="2190751"/>
            <a:ext cx="1588" cy="2538413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6973887" y="2190751"/>
            <a:ext cx="1588" cy="2538413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 flipV="1">
            <a:off x="7561262" y="4729163"/>
            <a:ext cx="1588" cy="7381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 flipV="1">
            <a:off x="9086850" y="4729163"/>
            <a:ext cx="1588" cy="7381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7" name="Freeform 39"/>
          <p:cNvSpPr>
            <a:spLocks/>
          </p:cNvSpPr>
          <p:nvPr/>
        </p:nvSpPr>
        <p:spPr bwMode="auto">
          <a:xfrm>
            <a:off x="6973888" y="4729163"/>
            <a:ext cx="587375" cy="622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02"/>
              </a:cxn>
              <a:cxn ang="0">
                <a:pos x="17" y="204"/>
              </a:cxn>
              <a:cxn ang="0">
                <a:pos x="38" y="304"/>
              </a:cxn>
              <a:cxn ang="0">
                <a:pos x="67" y="403"/>
              </a:cxn>
              <a:cxn ang="0">
                <a:pos x="104" y="498"/>
              </a:cxn>
              <a:cxn ang="0">
                <a:pos x="148" y="588"/>
              </a:cxn>
              <a:cxn ang="0">
                <a:pos x="201" y="675"/>
              </a:cxn>
              <a:cxn ang="0">
                <a:pos x="259" y="757"/>
              </a:cxn>
              <a:cxn ang="0">
                <a:pos x="326" y="833"/>
              </a:cxn>
              <a:cxn ang="0">
                <a:pos x="397" y="902"/>
              </a:cxn>
              <a:cxn ang="0">
                <a:pos x="474" y="964"/>
              </a:cxn>
              <a:cxn ang="0">
                <a:pos x="555" y="1019"/>
              </a:cxn>
              <a:cxn ang="0">
                <a:pos x="641" y="1067"/>
              </a:cxn>
              <a:cxn ang="0">
                <a:pos x="731" y="1107"/>
              </a:cxn>
              <a:cxn ang="0">
                <a:pos x="823" y="1137"/>
              </a:cxn>
              <a:cxn ang="0">
                <a:pos x="918" y="1160"/>
              </a:cxn>
              <a:cxn ang="0">
                <a:pos x="1014" y="1173"/>
              </a:cxn>
              <a:cxn ang="0">
                <a:pos x="1111" y="1177"/>
              </a:cxn>
            </a:cxnLst>
            <a:rect l="0" t="0" r="r" b="b"/>
            <a:pathLst>
              <a:path w="1111" h="1177">
                <a:moveTo>
                  <a:pt x="0" y="0"/>
                </a:moveTo>
                <a:lnTo>
                  <a:pt x="4" y="102"/>
                </a:lnTo>
                <a:lnTo>
                  <a:pt x="17" y="204"/>
                </a:lnTo>
                <a:lnTo>
                  <a:pt x="38" y="304"/>
                </a:lnTo>
                <a:lnTo>
                  <a:pt x="67" y="403"/>
                </a:lnTo>
                <a:lnTo>
                  <a:pt x="104" y="498"/>
                </a:lnTo>
                <a:lnTo>
                  <a:pt x="148" y="588"/>
                </a:lnTo>
                <a:lnTo>
                  <a:pt x="201" y="675"/>
                </a:lnTo>
                <a:lnTo>
                  <a:pt x="259" y="757"/>
                </a:lnTo>
                <a:lnTo>
                  <a:pt x="326" y="833"/>
                </a:lnTo>
                <a:lnTo>
                  <a:pt x="397" y="902"/>
                </a:lnTo>
                <a:lnTo>
                  <a:pt x="474" y="964"/>
                </a:lnTo>
                <a:lnTo>
                  <a:pt x="555" y="1019"/>
                </a:lnTo>
                <a:lnTo>
                  <a:pt x="641" y="1067"/>
                </a:lnTo>
                <a:lnTo>
                  <a:pt x="731" y="1107"/>
                </a:lnTo>
                <a:lnTo>
                  <a:pt x="823" y="1137"/>
                </a:lnTo>
                <a:lnTo>
                  <a:pt x="918" y="1160"/>
                </a:lnTo>
                <a:lnTo>
                  <a:pt x="1014" y="1173"/>
                </a:lnTo>
                <a:lnTo>
                  <a:pt x="1111" y="1177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8" name="Freeform 40"/>
          <p:cNvSpPr>
            <a:spLocks/>
          </p:cNvSpPr>
          <p:nvPr/>
        </p:nvSpPr>
        <p:spPr bwMode="auto">
          <a:xfrm>
            <a:off x="9086851" y="4729163"/>
            <a:ext cx="587375" cy="622300"/>
          </a:xfrm>
          <a:custGeom>
            <a:avLst/>
            <a:gdLst/>
            <a:ahLst/>
            <a:cxnLst>
              <a:cxn ang="0">
                <a:pos x="0" y="1177"/>
              </a:cxn>
              <a:cxn ang="0">
                <a:pos x="97" y="1173"/>
              </a:cxn>
              <a:cxn ang="0">
                <a:pos x="192" y="1160"/>
              </a:cxn>
              <a:cxn ang="0">
                <a:pos x="287" y="1137"/>
              </a:cxn>
              <a:cxn ang="0">
                <a:pos x="379" y="1107"/>
              </a:cxn>
              <a:cxn ang="0">
                <a:pos x="469" y="1067"/>
              </a:cxn>
              <a:cxn ang="0">
                <a:pos x="555" y="1019"/>
              </a:cxn>
              <a:cxn ang="0">
                <a:pos x="636" y="964"/>
              </a:cxn>
              <a:cxn ang="0">
                <a:pos x="714" y="902"/>
              </a:cxn>
              <a:cxn ang="0">
                <a:pos x="785" y="833"/>
              </a:cxn>
              <a:cxn ang="0">
                <a:pos x="850" y="757"/>
              </a:cxn>
              <a:cxn ang="0">
                <a:pos x="910" y="675"/>
              </a:cxn>
              <a:cxn ang="0">
                <a:pos x="962" y="588"/>
              </a:cxn>
              <a:cxn ang="0">
                <a:pos x="1006" y="498"/>
              </a:cxn>
              <a:cxn ang="0">
                <a:pos x="1043" y="403"/>
              </a:cxn>
              <a:cxn ang="0">
                <a:pos x="1073" y="304"/>
              </a:cxn>
              <a:cxn ang="0">
                <a:pos x="1093" y="204"/>
              </a:cxn>
              <a:cxn ang="0">
                <a:pos x="1106" y="102"/>
              </a:cxn>
              <a:cxn ang="0">
                <a:pos x="1110" y="0"/>
              </a:cxn>
            </a:cxnLst>
            <a:rect l="0" t="0" r="r" b="b"/>
            <a:pathLst>
              <a:path w="1110" h="1177">
                <a:moveTo>
                  <a:pt x="0" y="1177"/>
                </a:moveTo>
                <a:lnTo>
                  <a:pt x="97" y="1173"/>
                </a:lnTo>
                <a:lnTo>
                  <a:pt x="192" y="1160"/>
                </a:lnTo>
                <a:lnTo>
                  <a:pt x="287" y="1137"/>
                </a:lnTo>
                <a:lnTo>
                  <a:pt x="379" y="1107"/>
                </a:lnTo>
                <a:lnTo>
                  <a:pt x="469" y="1067"/>
                </a:lnTo>
                <a:lnTo>
                  <a:pt x="555" y="1019"/>
                </a:lnTo>
                <a:lnTo>
                  <a:pt x="636" y="964"/>
                </a:lnTo>
                <a:lnTo>
                  <a:pt x="714" y="902"/>
                </a:lnTo>
                <a:lnTo>
                  <a:pt x="785" y="833"/>
                </a:lnTo>
                <a:lnTo>
                  <a:pt x="850" y="757"/>
                </a:lnTo>
                <a:lnTo>
                  <a:pt x="910" y="675"/>
                </a:lnTo>
                <a:lnTo>
                  <a:pt x="962" y="588"/>
                </a:lnTo>
                <a:lnTo>
                  <a:pt x="1006" y="498"/>
                </a:lnTo>
                <a:lnTo>
                  <a:pt x="1043" y="403"/>
                </a:lnTo>
                <a:lnTo>
                  <a:pt x="1073" y="304"/>
                </a:lnTo>
                <a:lnTo>
                  <a:pt x="1093" y="204"/>
                </a:lnTo>
                <a:lnTo>
                  <a:pt x="1106" y="102"/>
                </a:lnTo>
                <a:lnTo>
                  <a:pt x="1110" y="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9" name="Freeform 41"/>
          <p:cNvSpPr>
            <a:spLocks/>
          </p:cNvSpPr>
          <p:nvPr/>
        </p:nvSpPr>
        <p:spPr bwMode="auto">
          <a:xfrm>
            <a:off x="6973888" y="1566863"/>
            <a:ext cx="587375" cy="623888"/>
          </a:xfrm>
          <a:custGeom>
            <a:avLst/>
            <a:gdLst/>
            <a:ahLst/>
            <a:cxnLst>
              <a:cxn ang="0">
                <a:pos x="1111" y="0"/>
              </a:cxn>
              <a:cxn ang="0">
                <a:pos x="1014" y="4"/>
              </a:cxn>
              <a:cxn ang="0">
                <a:pos x="918" y="17"/>
              </a:cxn>
              <a:cxn ang="0">
                <a:pos x="823" y="40"/>
              </a:cxn>
              <a:cxn ang="0">
                <a:pos x="731" y="70"/>
              </a:cxn>
              <a:cxn ang="0">
                <a:pos x="641" y="110"/>
              </a:cxn>
              <a:cxn ang="0">
                <a:pos x="555" y="158"/>
              </a:cxn>
              <a:cxn ang="0">
                <a:pos x="474" y="213"/>
              </a:cxn>
              <a:cxn ang="0">
                <a:pos x="397" y="276"/>
              </a:cxn>
              <a:cxn ang="0">
                <a:pos x="326" y="345"/>
              </a:cxn>
              <a:cxn ang="0">
                <a:pos x="259" y="420"/>
              </a:cxn>
              <a:cxn ang="0">
                <a:pos x="201" y="502"/>
              </a:cxn>
              <a:cxn ang="0">
                <a:pos x="148" y="589"/>
              </a:cxn>
              <a:cxn ang="0">
                <a:pos x="104" y="680"/>
              </a:cxn>
              <a:cxn ang="0">
                <a:pos x="67" y="775"/>
              </a:cxn>
              <a:cxn ang="0">
                <a:pos x="38" y="873"/>
              </a:cxn>
              <a:cxn ang="0">
                <a:pos x="17" y="973"/>
              </a:cxn>
              <a:cxn ang="0">
                <a:pos x="4" y="1075"/>
              </a:cxn>
              <a:cxn ang="0">
                <a:pos x="0" y="1177"/>
              </a:cxn>
            </a:cxnLst>
            <a:rect l="0" t="0" r="r" b="b"/>
            <a:pathLst>
              <a:path w="1111" h="1177">
                <a:moveTo>
                  <a:pt x="1111" y="0"/>
                </a:moveTo>
                <a:lnTo>
                  <a:pt x="1014" y="4"/>
                </a:lnTo>
                <a:lnTo>
                  <a:pt x="918" y="17"/>
                </a:lnTo>
                <a:lnTo>
                  <a:pt x="823" y="40"/>
                </a:lnTo>
                <a:lnTo>
                  <a:pt x="731" y="70"/>
                </a:lnTo>
                <a:lnTo>
                  <a:pt x="641" y="110"/>
                </a:lnTo>
                <a:lnTo>
                  <a:pt x="555" y="158"/>
                </a:lnTo>
                <a:lnTo>
                  <a:pt x="474" y="213"/>
                </a:lnTo>
                <a:lnTo>
                  <a:pt x="397" y="276"/>
                </a:lnTo>
                <a:lnTo>
                  <a:pt x="326" y="345"/>
                </a:lnTo>
                <a:lnTo>
                  <a:pt x="259" y="420"/>
                </a:lnTo>
                <a:lnTo>
                  <a:pt x="201" y="502"/>
                </a:lnTo>
                <a:lnTo>
                  <a:pt x="148" y="589"/>
                </a:lnTo>
                <a:lnTo>
                  <a:pt x="104" y="680"/>
                </a:lnTo>
                <a:lnTo>
                  <a:pt x="67" y="775"/>
                </a:lnTo>
                <a:lnTo>
                  <a:pt x="38" y="873"/>
                </a:lnTo>
                <a:lnTo>
                  <a:pt x="17" y="973"/>
                </a:lnTo>
                <a:lnTo>
                  <a:pt x="4" y="1075"/>
                </a:lnTo>
                <a:lnTo>
                  <a:pt x="0" y="1177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0" name="Freeform 42"/>
          <p:cNvSpPr>
            <a:spLocks/>
          </p:cNvSpPr>
          <p:nvPr/>
        </p:nvSpPr>
        <p:spPr bwMode="auto">
          <a:xfrm>
            <a:off x="9086851" y="1566863"/>
            <a:ext cx="587375" cy="623888"/>
          </a:xfrm>
          <a:custGeom>
            <a:avLst/>
            <a:gdLst/>
            <a:ahLst/>
            <a:cxnLst>
              <a:cxn ang="0">
                <a:pos x="1110" y="1177"/>
              </a:cxn>
              <a:cxn ang="0">
                <a:pos x="1106" y="1075"/>
              </a:cxn>
              <a:cxn ang="0">
                <a:pos x="1093" y="973"/>
              </a:cxn>
              <a:cxn ang="0">
                <a:pos x="1073" y="873"/>
              </a:cxn>
              <a:cxn ang="0">
                <a:pos x="1043" y="775"/>
              </a:cxn>
              <a:cxn ang="0">
                <a:pos x="1006" y="680"/>
              </a:cxn>
              <a:cxn ang="0">
                <a:pos x="962" y="589"/>
              </a:cxn>
              <a:cxn ang="0">
                <a:pos x="910" y="502"/>
              </a:cxn>
              <a:cxn ang="0">
                <a:pos x="850" y="420"/>
              </a:cxn>
              <a:cxn ang="0">
                <a:pos x="785" y="345"/>
              </a:cxn>
              <a:cxn ang="0">
                <a:pos x="714" y="276"/>
              </a:cxn>
              <a:cxn ang="0">
                <a:pos x="636" y="213"/>
              </a:cxn>
              <a:cxn ang="0">
                <a:pos x="555" y="158"/>
              </a:cxn>
              <a:cxn ang="0">
                <a:pos x="469" y="110"/>
              </a:cxn>
              <a:cxn ang="0">
                <a:pos x="379" y="70"/>
              </a:cxn>
              <a:cxn ang="0">
                <a:pos x="287" y="40"/>
              </a:cxn>
              <a:cxn ang="0">
                <a:pos x="192" y="17"/>
              </a:cxn>
              <a:cxn ang="0">
                <a:pos x="97" y="4"/>
              </a:cxn>
              <a:cxn ang="0">
                <a:pos x="0" y="0"/>
              </a:cxn>
            </a:cxnLst>
            <a:rect l="0" t="0" r="r" b="b"/>
            <a:pathLst>
              <a:path w="1110" h="1177">
                <a:moveTo>
                  <a:pt x="1110" y="1177"/>
                </a:moveTo>
                <a:lnTo>
                  <a:pt x="1106" y="1075"/>
                </a:lnTo>
                <a:lnTo>
                  <a:pt x="1093" y="973"/>
                </a:lnTo>
                <a:lnTo>
                  <a:pt x="1073" y="873"/>
                </a:lnTo>
                <a:lnTo>
                  <a:pt x="1043" y="775"/>
                </a:lnTo>
                <a:lnTo>
                  <a:pt x="1006" y="680"/>
                </a:lnTo>
                <a:lnTo>
                  <a:pt x="962" y="589"/>
                </a:lnTo>
                <a:lnTo>
                  <a:pt x="910" y="502"/>
                </a:lnTo>
                <a:lnTo>
                  <a:pt x="850" y="420"/>
                </a:lnTo>
                <a:lnTo>
                  <a:pt x="785" y="345"/>
                </a:lnTo>
                <a:lnTo>
                  <a:pt x="714" y="276"/>
                </a:lnTo>
                <a:lnTo>
                  <a:pt x="636" y="213"/>
                </a:lnTo>
                <a:lnTo>
                  <a:pt x="555" y="158"/>
                </a:lnTo>
                <a:lnTo>
                  <a:pt x="469" y="110"/>
                </a:lnTo>
                <a:lnTo>
                  <a:pt x="379" y="70"/>
                </a:lnTo>
                <a:lnTo>
                  <a:pt x="287" y="40"/>
                </a:lnTo>
                <a:lnTo>
                  <a:pt x="192" y="17"/>
                </a:lnTo>
                <a:lnTo>
                  <a:pt x="97" y="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7561262" y="5351463"/>
            <a:ext cx="15255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7561262" y="1566863"/>
            <a:ext cx="15255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9086850" y="1566863"/>
            <a:ext cx="1588" cy="623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>
            <a:off x="7561262" y="1566863"/>
            <a:ext cx="1588" cy="623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 flipV="1">
            <a:off x="7561262" y="4729163"/>
            <a:ext cx="1588" cy="6223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9086850" y="4729163"/>
            <a:ext cx="1588" cy="6223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9086851" y="4729163"/>
            <a:ext cx="5873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9086851" y="2190750"/>
            <a:ext cx="5873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5449887" y="4729163"/>
            <a:ext cx="1524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 flipH="1">
            <a:off x="5449887" y="2190750"/>
            <a:ext cx="15240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1" name="Line 53"/>
          <p:cNvSpPr>
            <a:spLocks noChangeShapeType="1"/>
          </p:cNvSpPr>
          <p:nvPr/>
        </p:nvSpPr>
        <p:spPr bwMode="auto">
          <a:xfrm>
            <a:off x="5451475" y="2204865"/>
            <a:ext cx="0" cy="2524299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>
            <a:off x="6973888" y="2190750"/>
            <a:ext cx="5873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6973888" y="4729163"/>
            <a:ext cx="5873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5231904" y="29181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BAND   AID 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1991544" y="38199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8723784" y="389427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62" name="Oval 61"/>
          <p:cNvSpPr/>
          <p:nvPr/>
        </p:nvSpPr>
        <p:spPr>
          <a:xfrm>
            <a:off x="2410893" y="4655118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7495726" y="4659310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1799903" y="608682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175</a:t>
            </a:r>
          </a:p>
          <a:p>
            <a:r>
              <a:rPr lang="en-GB" sz="1400" b="1" dirty="0"/>
              <a:t>In 35</a:t>
            </a:r>
            <a:endParaRPr lang="en-GB" sz="1400" b="1" dirty="0"/>
          </a:p>
        </p:txBody>
      </p:sp>
      <p:grpSp>
        <p:nvGrpSpPr>
          <p:cNvPr id="77" name="Group 76"/>
          <p:cNvGrpSpPr/>
          <p:nvPr/>
        </p:nvGrpSpPr>
        <p:grpSpPr>
          <a:xfrm>
            <a:off x="2038153" y="2204864"/>
            <a:ext cx="315972" cy="2420838"/>
            <a:chOff x="583620" y="2485276"/>
            <a:chExt cx="315972" cy="920832"/>
          </a:xfrm>
        </p:grpSpPr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 rot="16200000">
            <a:off x="1822747" y="3178449"/>
            <a:ext cx="480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110</a:t>
            </a:r>
            <a:endParaRPr lang="en-GB" sz="11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2476298" y="4691617"/>
            <a:ext cx="1523851" cy="313426"/>
            <a:chOff x="1295033" y="4515677"/>
            <a:chExt cx="1952249" cy="201608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3021319" y="483410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70</a:t>
            </a:r>
            <a:endParaRPr lang="en-GB" sz="1000" b="1" dirty="0"/>
          </a:p>
        </p:txBody>
      </p:sp>
      <p:grpSp>
        <p:nvGrpSpPr>
          <p:cNvPr id="87" name="Group 86"/>
          <p:cNvGrpSpPr/>
          <p:nvPr/>
        </p:nvGrpSpPr>
        <p:grpSpPr>
          <a:xfrm>
            <a:off x="1987509" y="5197450"/>
            <a:ext cx="315972" cy="582414"/>
            <a:chOff x="583620" y="2485276"/>
            <a:chExt cx="315972" cy="920832"/>
          </a:xfrm>
        </p:grpSpPr>
        <p:cxnSp>
          <p:nvCxnSpPr>
            <p:cNvPr id="88" name="Straight Arrow Connector 87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 rot="16200000">
            <a:off x="1757089" y="5260433"/>
            <a:ext cx="480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27</a:t>
            </a:r>
            <a:endParaRPr lang="en-GB" sz="1100" dirty="0"/>
          </a:p>
        </p:txBody>
      </p:sp>
      <p:sp>
        <p:nvSpPr>
          <p:cNvPr id="92" name="TextBox 91"/>
          <p:cNvSpPr txBox="1"/>
          <p:nvPr/>
        </p:nvSpPr>
        <p:spPr>
          <a:xfrm>
            <a:off x="5591944" y="602128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 270</a:t>
            </a:r>
            <a:endParaRPr lang="en-GB" sz="1400" b="1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7586962" y="4221089"/>
            <a:ext cx="1474067" cy="359917"/>
            <a:chOff x="1277665" y="4573260"/>
            <a:chExt cx="1969616" cy="144016"/>
          </a:xfrm>
        </p:grpSpPr>
        <p:cxnSp>
          <p:nvCxnSpPr>
            <p:cNvPr id="102" name="Straight Arrow Connector 101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1205657" y="4645268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3175273" y="4645268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8112225" y="4149080"/>
            <a:ext cx="783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70</a:t>
            </a:r>
            <a:endParaRPr lang="en-GB" sz="11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7968208" y="335699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BACK</a:t>
            </a:r>
            <a:endParaRPr lang="en-GB" sz="900" b="1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8660348" y="4752601"/>
            <a:ext cx="315972" cy="582414"/>
            <a:chOff x="583620" y="2485276"/>
            <a:chExt cx="315972" cy="920832"/>
          </a:xfrm>
        </p:grpSpPr>
        <p:cxnSp>
          <p:nvCxnSpPr>
            <p:cNvPr id="108" name="Straight Arrow Connector 107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 rot="16200000">
            <a:off x="8429928" y="4815584"/>
            <a:ext cx="480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27</a:t>
            </a:r>
            <a:endParaRPr lang="en-GB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040216" y="4941168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BASE</a:t>
            </a:r>
            <a:endParaRPr lang="en-GB" sz="900" b="1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5476504" y="4221089"/>
            <a:ext cx="1474067" cy="359917"/>
            <a:chOff x="1277665" y="4573260"/>
            <a:chExt cx="1969616" cy="144016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1205657" y="4645268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3175273" y="4645268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6001767" y="4149080"/>
            <a:ext cx="783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70</a:t>
            </a:r>
            <a:endParaRPr lang="en-GB" sz="11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9048328" y="335699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SIDE</a:t>
            </a:r>
            <a:endParaRPr lang="en-GB" sz="9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7085062" y="3366517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SIDE</a:t>
            </a:r>
            <a:endParaRPr lang="en-GB" sz="9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951984" y="335699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TOP</a:t>
            </a:r>
            <a:endParaRPr lang="en-GB" sz="9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7968208" y="1772816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TOP</a:t>
            </a:r>
            <a:endParaRPr lang="en-GB" sz="9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447928" y="764704"/>
            <a:ext cx="4811076" cy="5760640"/>
            <a:chOff x="6536775" y="1286339"/>
            <a:chExt cx="3226900" cy="4569123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775" y="1286339"/>
              <a:ext cx="3226900" cy="4569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Freeform 1"/>
            <p:cNvSpPr/>
            <p:nvPr/>
          </p:nvSpPr>
          <p:spPr>
            <a:xfrm>
              <a:off x="7248525" y="2471738"/>
              <a:ext cx="1152525" cy="666750"/>
            </a:xfrm>
            <a:custGeom>
              <a:avLst/>
              <a:gdLst>
                <a:gd name="connsiteX0" fmla="*/ 0 w 1152525"/>
                <a:gd name="connsiteY0" fmla="*/ 0 h 666750"/>
                <a:gd name="connsiteX1" fmla="*/ 1152525 w 1152525"/>
                <a:gd name="connsiteY1" fmla="*/ 509587 h 666750"/>
                <a:gd name="connsiteX2" fmla="*/ 1147763 w 1152525"/>
                <a:gd name="connsiteY2" fmla="*/ 666750 h 666750"/>
                <a:gd name="connsiteX3" fmla="*/ 0 w 1152525"/>
                <a:gd name="connsiteY3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525" h="666750">
                  <a:moveTo>
                    <a:pt x="0" y="0"/>
                  </a:moveTo>
                  <a:lnTo>
                    <a:pt x="1152525" y="509587"/>
                  </a:lnTo>
                  <a:lnTo>
                    <a:pt x="1147763" y="666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71" name="Picture 2" descr="http://upload.wikimedia.org/wikipedia/commons/b/bb/Dssr_band_aid_box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2"/>
            <a:stretch/>
          </p:blipFill>
          <p:spPr bwMode="auto">
            <a:xfrm>
              <a:off x="6948264" y="2507530"/>
              <a:ext cx="1693968" cy="2994744"/>
            </a:xfrm>
            <a:prstGeom prst="rect">
              <a:avLst/>
            </a:prstGeom>
            <a:noFill/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TextBox 67"/>
          <p:cNvSpPr txBox="1"/>
          <p:nvPr/>
        </p:nvSpPr>
        <p:spPr>
          <a:xfrm>
            <a:off x="5447928" y="52143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SURFACE DEVELOPMENT OF OBJECT</a:t>
            </a:r>
            <a:endParaRPr lang="en-GB" sz="9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847529" y="764705"/>
            <a:ext cx="44450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The Band Aid box shown over is based on a rectangular prism with dimensions as indicated.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an elevation of the prism looking in the direction of the arrow A.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plan of the prism looking in the direction of the arrow B, projected from the elevation.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surface development of the prism.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9524695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3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3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3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3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3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3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3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3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3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3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3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3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3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3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3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3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000"/>
                            </p:stCondLst>
                            <p:childTnLst>
                              <p:par>
                                <p:cTn id="2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3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3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3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000"/>
                            </p:stCondLst>
                            <p:childTnLst>
                              <p:par>
                                <p:cTn id="2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3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000"/>
                            </p:stCondLst>
                            <p:childTnLst>
                              <p:par>
                                <p:cTn id="2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3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3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3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3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3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3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3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3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3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3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3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3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3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3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3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6" grpId="0" animBg="1"/>
      <p:bldP spid="66" grpId="1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1" grpId="1" animBg="1"/>
      <p:bldP spid="2072" grpId="0" animBg="1"/>
      <p:bldP spid="2072" grpId="1" animBg="1"/>
      <p:bldP spid="2073" grpId="0" animBg="1"/>
      <p:bldP spid="2074" grpId="0" animBg="1"/>
      <p:bldP spid="2075" grpId="0" animBg="1"/>
      <p:bldP spid="2075" grpId="1" animBg="1"/>
      <p:bldP spid="2076" grpId="0" animBg="1"/>
      <p:bldP spid="2076" grpId="1" animBg="1"/>
      <p:bldP spid="2077" grpId="0" animBg="1"/>
      <p:bldP spid="2078" grpId="0" animBg="1"/>
      <p:bldP spid="2079" grpId="0" animBg="1"/>
      <p:bldP spid="2080" grpId="0" animBg="1"/>
      <p:bldP spid="2081" grpId="0" animBg="1"/>
      <p:bldP spid="2082" grpId="0" animBg="1"/>
      <p:bldP spid="2085" grpId="0" animBg="1"/>
      <p:bldP spid="2085" grpId="1" animBg="1"/>
      <p:bldP spid="2086" grpId="0" animBg="1"/>
      <p:bldP spid="2087" grpId="0" animBg="1"/>
      <p:bldP spid="2087" grpId="1" animBg="1"/>
      <p:bldP spid="2088" grpId="0" animBg="1"/>
      <p:bldP spid="2088" grpId="1" animBg="1"/>
      <p:bldP spid="2089" grpId="0" animBg="1"/>
      <p:bldP spid="2089" grpId="1" animBg="1"/>
      <p:bldP spid="2090" grpId="0" animBg="1"/>
      <p:bldP spid="2090" grpId="1" animBg="1"/>
      <p:bldP spid="2091" grpId="0" animBg="1"/>
      <p:bldP spid="2092" grpId="0" animBg="1"/>
      <p:bldP spid="2093" grpId="0" animBg="1"/>
      <p:bldP spid="2094" grpId="0" animBg="1"/>
      <p:bldP spid="2095" grpId="0" animBg="1"/>
      <p:bldP spid="2096" grpId="0" animBg="1"/>
      <p:bldP spid="2097" grpId="0" animBg="1"/>
      <p:bldP spid="2098" grpId="0" animBg="1"/>
      <p:bldP spid="2099" grpId="0" animBg="1"/>
      <p:bldP spid="2100" grpId="0" animBg="1"/>
      <p:bldP spid="2101" grpId="0" animBg="1"/>
      <p:bldP spid="2102" grpId="0" animBg="1"/>
      <p:bldP spid="2103" grpId="0" animBg="1"/>
      <p:bldP spid="62" grpId="0" animBg="1"/>
      <p:bldP spid="63" grpId="0" animBg="1"/>
      <p:bldP spid="69" grpId="0"/>
      <p:bldP spid="69" grpId="1"/>
      <p:bldP spid="81" grpId="0"/>
      <p:bldP spid="81" grpId="1"/>
      <p:bldP spid="86" grpId="0"/>
      <p:bldP spid="86" grpId="1"/>
      <p:bldP spid="91" grpId="0"/>
      <p:bldP spid="91" grpId="1"/>
      <p:bldP spid="92" grpId="0"/>
      <p:bldP spid="92" grpId="1"/>
      <p:bldP spid="105" grpId="0"/>
      <p:bldP spid="105" grpId="1"/>
      <p:bldP spid="106" grpId="0"/>
      <p:bldP spid="106" grpId="1"/>
      <p:bldP spid="111" grpId="0"/>
      <p:bldP spid="111" grpId="1"/>
      <p:bldP spid="112" grpId="0"/>
      <p:bldP spid="112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  <p:bldP spid="121" grpId="0"/>
      <p:bldP spid="121" grpId="1"/>
      <p:bldP spid="68" grpId="0"/>
      <p:bldP spid="68" grpId="1"/>
      <p:bldP spid="61" grpId="0"/>
      <p:bldP spid="6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88"/>
          <p:cNvGrpSpPr/>
          <p:nvPr/>
        </p:nvGrpSpPr>
        <p:grpSpPr>
          <a:xfrm>
            <a:off x="5059422" y="868462"/>
            <a:ext cx="4580394" cy="5580488"/>
            <a:chOff x="3535422" y="868462"/>
            <a:chExt cx="4580394" cy="5580488"/>
          </a:xfrm>
        </p:grpSpPr>
        <p:pic>
          <p:nvPicPr>
            <p:cNvPr id="164" name="Picture 2" descr="http://www.mysupermarket.co.uk/Images/ExternalImages/ProductsDetailed/95/012695.jpg?ts=63425477346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" t="75426" r="7000" b="1594"/>
            <a:stretch/>
          </p:blipFill>
          <p:spPr bwMode="auto">
            <a:xfrm rot="5400000">
              <a:off x="5579603" y="3269459"/>
              <a:ext cx="2770186" cy="760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164" descr="http://www.mysupermarket.co.uk/Images/ExternalImages/ProductsDetailed/95/012695.jpg?ts=63425477346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" t="1955" r="7000" b="71233"/>
            <a:stretch/>
          </p:blipFill>
          <p:spPr bwMode="auto">
            <a:xfrm rot="16200000">
              <a:off x="3314071" y="3278323"/>
              <a:ext cx="2746863" cy="758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2" descr="http://www.mysupermarket.co.uk/Images/ExternalImages/ProductsDetailed/95/012695.jpg?ts=63425477346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" t="28956" r="7000" b="25761"/>
            <a:stretch/>
          </p:blipFill>
          <p:spPr bwMode="auto">
            <a:xfrm rot="16200000">
              <a:off x="2531417" y="3290158"/>
              <a:ext cx="2770186" cy="762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943" y="2282583"/>
              <a:ext cx="771525" cy="2752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" name="Picture 2" descr="http://www.mysupermarket.co.uk/Images/ExternalImages/ProductsDetailed/95/012695.jpg?ts=63425477346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" t="75426" r="7000" b="1594"/>
            <a:stretch/>
          </p:blipFill>
          <p:spPr bwMode="auto">
            <a:xfrm rot="16200000">
              <a:off x="4040363" y="3288766"/>
              <a:ext cx="2770186" cy="760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2" descr="http://www.mysupermarket.co.uk/Images/ExternalImages/ProductsDetailed/95/012695.jpg?ts=63425477346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" r="7000" b="71233"/>
            <a:stretch/>
          </p:blipFill>
          <p:spPr bwMode="auto">
            <a:xfrm rot="5400000">
              <a:off x="6351311" y="3288264"/>
              <a:ext cx="2770186" cy="758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0" name="Group 169"/>
            <p:cNvGrpSpPr/>
            <p:nvPr/>
          </p:nvGrpSpPr>
          <p:grpSpPr>
            <a:xfrm>
              <a:off x="5548362" y="868462"/>
              <a:ext cx="1317907" cy="1392758"/>
              <a:chOff x="1196008" y="7220818"/>
              <a:chExt cx="1317907" cy="1392758"/>
            </a:xfrm>
          </p:grpSpPr>
          <p:pic>
            <p:nvPicPr>
              <p:cNvPr id="17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687704">
                <a:off x="1478540" y="7289118"/>
                <a:ext cx="771525" cy="1299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2651" y="7220818"/>
                <a:ext cx="771525" cy="1392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18950">
                <a:off x="1261742" y="7242727"/>
                <a:ext cx="288471" cy="778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18950">
                <a:off x="2153285" y="7785854"/>
                <a:ext cx="288471" cy="778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5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105" y="7372103"/>
                <a:ext cx="455870" cy="233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6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6008" y="7819195"/>
                <a:ext cx="1304037" cy="259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7" name="Group 176"/>
            <p:cNvGrpSpPr/>
            <p:nvPr/>
          </p:nvGrpSpPr>
          <p:grpSpPr>
            <a:xfrm rot="10800000">
              <a:off x="5546204" y="5056192"/>
              <a:ext cx="1317907" cy="1392758"/>
              <a:chOff x="1196008" y="7220818"/>
              <a:chExt cx="1317907" cy="1392758"/>
            </a:xfrm>
          </p:grpSpPr>
          <p:pic>
            <p:nvPicPr>
              <p:cNvPr id="178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687704">
                <a:off x="1478540" y="7289118"/>
                <a:ext cx="771525" cy="1299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2651" y="7220818"/>
                <a:ext cx="771525" cy="1392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0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18950">
                <a:off x="1261742" y="7242727"/>
                <a:ext cx="288471" cy="778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18950">
                <a:off x="2153285" y="7785854"/>
                <a:ext cx="288471" cy="778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2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105" y="7372103"/>
                <a:ext cx="455870" cy="233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3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6008" y="7819195"/>
                <a:ext cx="1304037" cy="259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4" name="Picture 2" descr="http://upload.wikimedia.org/wikipedia/commons/c/c6/Barcode-EAN13-Bulgari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870491" y="2452041"/>
              <a:ext cx="662880" cy="51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4" descr="http://www.uniquereviews.com/images/chocolate-halvah-bar-ingredient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0" b="5046"/>
            <a:stretch/>
          </p:blipFill>
          <p:spPr bwMode="auto">
            <a:xfrm rot="16200000">
              <a:off x="5611041" y="3957284"/>
              <a:ext cx="1195939" cy="582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4823887"/>
            <a:ext cx="617538" cy="16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35" y="3513689"/>
            <a:ext cx="629916" cy="16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85924" y="3904875"/>
            <a:ext cx="629916" cy="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4" name="Line 72"/>
          <p:cNvSpPr>
            <a:spLocks noChangeShapeType="1"/>
          </p:cNvSpPr>
          <p:nvPr/>
        </p:nvSpPr>
        <p:spPr bwMode="auto">
          <a:xfrm flipV="1">
            <a:off x="8104188" y="1371601"/>
            <a:ext cx="481013" cy="885825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auto">
          <a:xfrm flipV="1">
            <a:off x="8485187" y="764704"/>
            <a:ext cx="429042" cy="791047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6" name="Group 155"/>
          <p:cNvGrpSpPr/>
          <p:nvPr/>
        </p:nvGrpSpPr>
        <p:grpSpPr>
          <a:xfrm>
            <a:off x="2584501" y="1109762"/>
            <a:ext cx="1317907" cy="1392758"/>
            <a:chOff x="1196008" y="7220818"/>
            <a:chExt cx="1317907" cy="1392758"/>
          </a:xfrm>
        </p:grpSpPr>
        <p:pic>
          <p:nvPicPr>
            <p:cNvPr id="15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87704">
              <a:off x="1478540" y="7289118"/>
              <a:ext cx="771525" cy="1299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651" y="7220818"/>
              <a:ext cx="771525" cy="1392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18950">
              <a:off x="1261742" y="7242727"/>
              <a:ext cx="288471" cy="778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18950">
              <a:off x="2153285" y="7785854"/>
              <a:ext cx="288471" cy="778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105" y="7372103"/>
              <a:ext cx="455870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008" y="7819195"/>
              <a:ext cx="1304037" cy="259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" name="Picture 2" descr="http://www.mysupermarket.co.uk/Images/ExternalImages/ProductsDetailed/95/012695.jpg?ts=63425477346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r="7000"/>
          <a:stretch/>
        </p:blipFill>
        <p:spPr bwMode="auto">
          <a:xfrm rot="16200000">
            <a:off x="1824312" y="3556793"/>
            <a:ext cx="2770186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2207568" y="2498726"/>
            <a:ext cx="2088232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 flipH="1">
            <a:off x="6862763" y="5033964"/>
            <a:ext cx="481013" cy="885825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7343776" y="6435725"/>
            <a:ext cx="7604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>
            <a:off x="6962775" y="5735638"/>
            <a:ext cx="452438" cy="833438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 flipH="1">
            <a:off x="8032750" y="5735638"/>
            <a:ext cx="452438" cy="833438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8104188" y="5033964"/>
            <a:ext cx="481013" cy="885825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0" name="Line 78"/>
          <p:cNvSpPr>
            <a:spLocks noChangeShapeType="1"/>
          </p:cNvSpPr>
          <p:nvPr/>
        </p:nvSpPr>
        <p:spPr bwMode="auto">
          <a:xfrm flipH="1" flipV="1">
            <a:off x="8032750" y="720726"/>
            <a:ext cx="452438" cy="835025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 flipV="1">
            <a:off x="6962775" y="720726"/>
            <a:ext cx="452438" cy="835025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6" name="Line 74"/>
          <p:cNvSpPr>
            <a:spLocks noChangeShapeType="1"/>
          </p:cNvSpPr>
          <p:nvPr/>
        </p:nvSpPr>
        <p:spPr bwMode="auto">
          <a:xfrm flipH="1" flipV="1">
            <a:off x="6862763" y="1371601"/>
            <a:ext cx="481013" cy="885825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522412" y="-7937"/>
            <a:ext cx="1588" cy="68722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522412" y="-7937"/>
            <a:ext cx="91328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739901" y="223838"/>
            <a:ext cx="86979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739901" y="385763"/>
            <a:ext cx="8697913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1739901" y="455613"/>
            <a:ext cx="8697913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739901" y="523875"/>
            <a:ext cx="8697913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739901" y="685800"/>
            <a:ext cx="86979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0655300" y="-7937"/>
            <a:ext cx="1588" cy="68722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0437812" y="223838"/>
            <a:ext cx="1588" cy="64087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>
            <a:off x="1522412" y="6864350"/>
            <a:ext cx="91328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>
            <a:off x="1739901" y="6632575"/>
            <a:ext cx="86979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739900" y="223838"/>
            <a:ext cx="1588" cy="64087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V="1">
            <a:off x="3605213" y="1611314"/>
            <a:ext cx="481013" cy="885825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3925887" y="1763713"/>
            <a:ext cx="115888" cy="71438"/>
          </a:xfrm>
          <a:custGeom>
            <a:avLst/>
            <a:gdLst/>
            <a:ahLst/>
            <a:cxnLst>
              <a:cxn ang="0">
                <a:pos x="294" y="136"/>
              </a:cxn>
              <a:cxn ang="0">
                <a:pos x="151" y="63"/>
              </a:cxn>
              <a:cxn ang="0">
                <a:pos x="0" y="0"/>
              </a:cxn>
            </a:cxnLst>
            <a:rect l="0" t="0" r="r" b="b"/>
            <a:pathLst>
              <a:path w="294" h="136">
                <a:moveTo>
                  <a:pt x="294" y="136"/>
                </a:moveTo>
                <a:lnTo>
                  <a:pt x="151" y="63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H="1" flipV="1">
            <a:off x="2363788" y="1611314"/>
            <a:ext cx="481013" cy="885825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2406651" y="1763713"/>
            <a:ext cx="117475" cy="71438"/>
          </a:xfrm>
          <a:custGeom>
            <a:avLst/>
            <a:gdLst/>
            <a:ahLst/>
            <a:cxnLst>
              <a:cxn ang="0">
                <a:pos x="295" y="0"/>
              </a:cxn>
              <a:cxn ang="0">
                <a:pos x="143" y="63"/>
              </a:cxn>
              <a:cxn ang="0">
                <a:pos x="0" y="136"/>
              </a:cxn>
            </a:cxnLst>
            <a:rect l="0" t="0" r="r" b="b"/>
            <a:pathLst>
              <a:path w="295" h="136">
                <a:moveTo>
                  <a:pt x="295" y="0"/>
                </a:moveTo>
                <a:lnTo>
                  <a:pt x="143" y="63"/>
                </a:lnTo>
                <a:lnTo>
                  <a:pt x="0" y="1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H="1" flipV="1">
            <a:off x="2463800" y="1797050"/>
            <a:ext cx="381000" cy="700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V="1">
            <a:off x="2463800" y="962026"/>
            <a:ext cx="452438" cy="835025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V="1">
            <a:off x="2844800" y="903288"/>
            <a:ext cx="1588" cy="1593850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flipH="1" flipV="1">
            <a:off x="3533775" y="962026"/>
            <a:ext cx="452438" cy="835025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V="1">
            <a:off x="3605212" y="903288"/>
            <a:ext cx="1588" cy="1593850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2463800" y="1797051"/>
            <a:ext cx="1588" cy="4213225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>
            <a:off x="2846388" y="2492896"/>
            <a:ext cx="0" cy="3517379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3606800" y="2492896"/>
            <a:ext cx="0" cy="3517379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3986212" y="1797051"/>
            <a:ext cx="1588" cy="4213225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2463800" y="2960688"/>
            <a:ext cx="1588" cy="27765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2844800" y="2960688"/>
            <a:ext cx="1588" cy="27765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>
            <a:off x="3605212" y="2960688"/>
            <a:ext cx="1588" cy="27765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3986212" y="2960688"/>
            <a:ext cx="1588" cy="27765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>
            <a:off x="4418013" y="2257425"/>
            <a:ext cx="5851525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>
            <a:off x="4418012" y="5033963"/>
            <a:ext cx="596423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 flipV="1">
            <a:off x="8104187" y="1555751"/>
            <a:ext cx="381000" cy="701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 flipH="1" flipV="1">
            <a:off x="6962775" y="1555751"/>
            <a:ext cx="381000" cy="701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 flipV="1">
            <a:off x="6962775" y="854076"/>
            <a:ext cx="381000" cy="701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 flipH="1" flipV="1">
            <a:off x="8104187" y="854076"/>
            <a:ext cx="381000" cy="701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7343776" y="854075"/>
            <a:ext cx="7604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>
            <a:off x="7343776" y="2257425"/>
            <a:ext cx="760413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auto">
          <a:xfrm>
            <a:off x="8104187" y="2257425"/>
            <a:ext cx="1588" cy="277653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 flipV="1">
            <a:off x="8104187" y="5735638"/>
            <a:ext cx="381000" cy="700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 flipH="1" flipV="1">
            <a:off x="6962775" y="5735638"/>
            <a:ext cx="381000" cy="700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 flipV="1">
            <a:off x="6962775" y="5033964"/>
            <a:ext cx="381000" cy="701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 flipH="1" flipV="1">
            <a:off x="8104187" y="5033964"/>
            <a:ext cx="381000" cy="701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>
            <a:off x="7343776" y="5033963"/>
            <a:ext cx="760413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>
            <a:off x="7343775" y="2257425"/>
            <a:ext cx="1588" cy="277653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0" name="Freeform 58"/>
          <p:cNvSpPr>
            <a:spLocks/>
          </p:cNvSpPr>
          <p:nvPr/>
        </p:nvSpPr>
        <p:spPr bwMode="auto">
          <a:xfrm>
            <a:off x="8485187" y="1555751"/>
            <a:ext cx="381000" cy="701675"/>
          </a:xfrm>
          <a:custGeom>
            <a:avLst/>
            <a:gdLst/>
            <a:ahLst/>
            <a:cxnLst>
              <a:cxn ang="0">
                <a:pos x="958" y="1324"/>
              </a:cxn>
              <a:cxn ang="0">
                <a:pos x="949" y="1179"/>
              </a:cxn>
              <a:cxn ang="0">
                <a:pos x="924" y="1036"/>
              </a:cxn>
              <a:cxn ang="0">
                <a:pos x="881" y="894"/>
              </a:cxn>
              <a:cxn ang="0">
                <a:pos x="820" y="756"/>
              </a:cxn>
              <a:cxn ang="0">
                <a:pos x="745" y="624"/>
              </a:cxn>
              <a:cxn ang="0">
                <a:pos x="654" y="497"/>
              </a:cxn>
              <a:cxn ang="0">
                <a:pos x="548" y="378"/>
              </a:cxn>
              <a:cxn ang="0">
                <a:pos x="428" y="269"/>
              </a:cxn>
              <a:cxn ang="0">
                <a:pos x="296" y="168"/>
              </a:cxn>
              <a:cxn ang="0">
                <a:pos x="153" y="78"/>
              </a:cxn>
              <a:cxn ang="0">
                <a:pos x="0" y="0"/>
              </a:cxn>
            </a:cxnLst>
            <a:rect l="0" t="0" r="r" b="b"/>
            <a:pathLst>
              <a:path w="958" h="1324">
                <a:moveTo>
                  <a:pt x="958" y="1324"/>
                </a:moveTo>
                <a:lnTo>
                  <a:pt x="949" y="1179"/>
                </a:lnTo>
                <a:lnTo>
                  <a:pt x="924" y="1036"/>
                </a:lnTo>
                <a:lnTo>
                  <a:pt x="881" y="894"/>
                </a:lnTo>
                <a:lnTo>
                  <a:pt x="820" y="756"/>
                </a:lnTo>
                <a:lnTo>
                  <a:pt x="745" y="624"/>
                </a:lnTo>
                <a:lnTo>
                  <a:pt x="654" y="497"/>
                </a:lnTo>
                <a:lnTo>
                  <a:pt x="548" y="378"/>
                </a:lnTo>
                <a:lnTo>
                  <a:pt x="428" y="269"/>
                </a:lnTo>
                <a:lnTo>
                  <a:pt x="296" y="168"/>
                </a:lnTo>
                <a:lnTo>
                  <a:pt x="153" y="7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1" name="Freeform 59"/>
          <p:cNvSpPr>
            <a:spLocks/>
          </p:cNvSpPr>
          <p:nvPr/>
        </p:nvSpPr>
        <p:spPr bwMode="auto">
          <a:xfrm>
            <a:off x="6583363" y="1555751"/>
            <a:ext cx="379413" cy="701675"/>
          </a:xfrm>
          <a:custGeom>
            <a:avLst/>
            <a:gdLst/>
            <a:ahLst/>
            <a:cxnLst>
              <a:cxn ang="0">
                <a:pos x="958" y="0"/>
              </a:cxn>
              <a:cxn ang="0">
                <a:pos x="805" y="78"/>
              </a:cxn>
              <a:cxn ang="0">
                <a:pos x="661" y="168"/>
              </a:cxn>
              <a:cxn ang="0">
                <a:pos x="529" y="269"/>
              </a:cxn>
              <a:cxn ang="0">
                <a:pos x="410" y="378"/>
              </a:cxn>
              <a:cxn ang="0">
                <a:pos x="304" y="497"/>
              </a:cxn>
              <a:cxn ang="0">
                <a:pos x="213" y="624"/>
              </a:cxn>
              <a:cxn ang="0">
                <a:pos x="137" y="756"/>
              </a:cxn>
              <a:cxn ang="0">
                <a:pos x="77" y="894"/>
              </a:cxn>
              <a:cxn ang="0">
                <a:pos x="34" y="1036"/>
              </a:cxn>
              <a:cxn ang="0">
                <a:pos x="9" y="1179"/>
              </a:cxn>
              <a:cxn ang="0">
                <a:pos x="0" y="1324"/>
              </a:cxn>
            </a:cxnLst>
            <a:rect l="0" t="0" r="r" b="b"/>
            <a:pathLst>
              <a:path w="958" h="1324">
                <a:moveTo>
                  <a:pt x="958" y="0"/>
                </a:moveTo>
                <a:lnTo>
                  <a:pt x="805" y="78"/>
                </a:lnTo>
                <a:lnTo>
                  <a:pt x="661" y="168"/>
                </a:lnTo>
                <a:lnTo>
                  <a:pt x="529" y="269"/>
                </a:lnTo>
                <a:lnTo>
                  <a:pt x="410" y="378"/>
                </a:lnTo>
                <a:lnTo>
                  <a:pt x="304" y="497"/>
                </a:lnTo>
                <a:lnTo>
                  <a:pt x="213" y="624"/>
                </a:lnTo>
                <a:lnTo>
                  <a:pt x="137" y="756"/>
                </a:lnTo>
                <a:lnTo>
                  <a:pt x="77" y="894"/>
                </a:lnTo>
                <a:lnTo>
                  <a:pt x="34" y="1036"/>
                </a:lnTo>
                <a:lnTo>
                  <a:pt x="9" y="1179"/>
                </a:lnTo>
                <a:lnTo>
                  <a:pt x="0" y="1324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2" name="Line 60"/>
          <p:cNvSpPr>
            <a:spLocks noChangeShapeType="1"/>
          </p:cNvSpPr>
          <p:nvPr/>
        </p:nvSpPr>
        <p:spPr bwMode="auto">
          <a:xfrm>
            <a:off x="6583362" y="2257425"/>
            <a:ext cx="1588" cy="277653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3" name="Line 61"/>
          <p:cNvSpPr>
            <a:spLocks noChangeShapeType="1"/>
          </p:cNvSpPr>
          <p:nvPr/>
        </p:nvSpPr>
        <p:spPr bwMode="auto">
          <a:xfrm>
            <a:off x="5821362" y="2257425"/>
            <a:ext cx="1588" cy="277653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4" name="Line 62"/>
          <p:cNvSpPr>
            <a:spLocks noChangeShapeType="1"/>
          </p:cNvSpPr>
          <p:nvPr/>
        </p:nvSpPr>
        <p:spPr bwMode="auto">
          <a:xfrm>
            <a:off x="5060950" y="2257425"/>
            <a:ext cx="1588" cy="27765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auto">
          <a:xfrm>
            <a:off x="8866187" y="2257425"/>
            <a:ext cx="1588" cy="277653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7" name="Freeform 65"/>
          <p:cNvSpPr>
            <a:spLocks/>
          </p:cNvSpPr>
          <p:nvPr/>
        </p:nvSpPr>
        <p:spPr bwMode="auto">
          <a:xfrm>
            <a:off x="8104187" y="747714"/>
            <a:ext cx="762000" cy="106363"/>
          </a:xfrm>
          <a:custGeom>
            <a:avLst/>
            <a:gdLst/>
            <a:ahLst/>
            <a:cxnLst>
              <a:cxn ang="0">
                <a:pos x="1917" y="203"/>
              </a:cxn>
              <a:cxn ang="0">
                <a:pos x="1755" y="137"/>
              </a:cxn>
              <a:cxn ang="0">
                <a:pos x="1585" y="82"/>
              </a:cxn>
              <a:cxn ang="0">
                <a:pos x="1411" y="41"/>
              </a:cxn>
              <a:cxn ang="0">
                <a:pos x="1231" y="14"/>
              </a:cxn>
              <a:cxn ang="0">
                <a:pos x="1050" y="0"/>
              </a:cxn>
              <a:cxn ang="0">
                <a:pos x="867" y="0"/>
              </a:cxn>
              <a:cxn ang="0">
                <a:pos x="685" y="14"/>
              </a:cxn>
              <a:cxn ang="0">
                <a:pos x="506" y="41"/>
              </a:cxn>
              <a:cxn ang="0">
                <a:pos x="331" y="82"/>
              </a:cxn>
              <a:cxn ang="0">
                <a:pos x="161" y="137"/>
              </a:cxn>
              <a:cxn ang="0">
                <a:pos x="0" y="203"/>
              </a:cxn>
            </a:cxnLst>
            <a:rect l="0" t="0" r="r" b="b"/>
            <a:pathLst>
              <a:path w="1917" h="203">
                <a:moveTo>
                  <a:pt x="1917" y="203"/>
                </a:moveTo>
                <a:lnTo>
                  <a:pt x="1755" y="137"/>
                </a:lnTo>
                <a:lnTo>
                  <a:pt x="1585" y="82"/>
                </a:lnTo>
                <a:lnTo>
                  <a:pt x="1411" y="41"/>
                </a:lnTo>
                <a:lnTo>
                  <a:pt x="1231" y="14"/>
                </a:lnTo>
                <a:lnTo>
                  <a:pt x="1050" y="0"/>
                </a:lnTo>
                <a:lnTo>
                  <a:pt x="867" y="0"/>
                </a:lnTo>
                <a:lnTo>
                  <a:pt x="685" y="14"/>
                </a:lnTo>
                <a:lnTo>
                  <a:pt x="506" y="41"/>
                </a:lnTo>
                <a:lnTo>
                  <a:pt x="331" y="82"/>
                </a:lnTo>
                <a:lnTo>
                  <a:pt x="161" y="137"/>
                </a:lnTo>
                <a:lnTo>
                  <a:pt x="0" y="203"/>
                </a:lnTo>
              </a:path>
            </a:pathLst>
          </a:custGeom>
          <a:noFill/>
          <a:ln w="19050">
            <a:solidFill>
              <a:srgbClr val="3399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8" name="Freeform 66"/>
          <p:cNvSpPr>
            <a:spLocks/>
          </p:cNvSpPr>
          <p:nvPr/>
        </p:nvSpPr>
        <p:spPr bwMode="auto">
          <a:xfrm>
            <a:off x="8866188" y="854075"/>
            <a:ext cx="760413" cy="1403350"/>
          </a:xfrm>
          <a:custGeom>
            <a:avLst/>
            <a:gdLst/>
            <a:ahLst/>
            <a:cxnLst>
              <a:cxn ang="0">
                <a:pos x="1917" y="2650"/>
              </a:cxn>
              <a:cxn ang="0">
                <a:pos x="1910" y="2450"/>
              </a:cxn>
              <a:cxn ang="0">
                <a:pos x="1884" y="2251"/>
              </a:cxn>
              <a:cxn ang="0">
                <a:pos x="1844" y="2054"/>
              </a:cxn>
              <a:cxn ang="0">
                <a:pos x="1787" y="1858"/>
              </a:cxn>
              <a:cxn ang="0">
                <a:pos x="1714" y="1667"/>
              </a:cxn>
              <a:cxn ang="0">
                <a:pos x="1626" y="1480"/>
              </a:cxn>
              <a:cxn ang="0">
                <a:pos x="1522" y="1297"/>
              </a:cxn>
              <a:cxn ang="0">
                <a:pos x="1404" y="1120"/>
              </a:cxn>
              <a:cxn ang="0">
                <a:pos x="1271" y="950"/>
              </a:cxn>
              <a:cxn ang="0">
                <a:pos x="1125" y="787"/>
              </a:cxn>
              <a:cxn ang="0">
                <a:pos x="966" y="632"/>
              </a:cxn>
              <a:cxn ang="0">
                <a:pos x="794" y="486"/>
              </a:cxn>
              <a:cxn ang="0">
                <a:pos x="611" y="349"/>
              </a:cxn>
              <a:cxn ang="0">
                <a:pos x="418" y="223"/>
              </a:cxn>
              <a:cxn ang="0">
                <a:pos x="213" y="106"/>
              </a:cxn>
              <a:cxn ang="0">
                <a:pos x="0" y="0"/>
              </a:cxn>
            </a:cxnLst>
            <a:rect l="0" t="0" r="r" b="b"/>
            <a:pathLst>
              <a:path w="1917" h="2650">
                <a:moveTo>
                  <a:pt x="1917" y="2650"/>
                </a:moveTo>
                <a:lnTo>
                  <a:pt x="1910" y="2450"/>
                </a:lnTo>
                <a:lnTo>
                  <a:pt x="1884" y="2251"/>
                </a:lnTo>
                <a:lnTo>
                  <a:pt x="1844" y="2054"/>
                </a:lnTo>
                <a:lnTo>
                  <a:pt x="1787" y="1858"/>
                </a:lnTo>
                <a:lnTo>
                  <a:pt x="1714" y="1667"/>
                </a:lnTo>
                <a:lnTo>
                  <a:pt x="1626" y="1480"/>
                </a:lnTo>
                <a:lnTo>
                  <a:pt x="1522" y="1297"/>
                </a:lnTo>
                <a:lnTo>
                  <a:pt x="1404" y="1120"/>
                </a:lnTo>
                <a:lnTo>
                  <a:pt x="1271" y="950"/>
                </a:lnTo>
                <a:lnTo>
                  <a:pt x="1125" y="787"/>
                </a:lnTo>
                <a:lnTo>
                  <a:pt x="966" y="632"/>
                </a:lnTo>
                <a:lnTo>
                  <a:pt x="794" y="486"/>
                </a:lnTo>
                <a:lnTo>
                  <a:pt x="611" y="349"/>
                </a:lnTo>
                <a:lnTo>
                  <a:pt x="418" y="223"/>
                </a:lnTo>
                <a:lnTo>
                  <a:pt x="213" y="10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>
            <a:off x="9626600" y="2257425"/>
            <a:ext cx="1588" cy="27765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>
            <a:off x="5060951" y="2257425"/>
            <a:ext cx="22828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1" name="Line 69"/>
          <p:cNvSpPr>
            <a:spLocks noChangeShapeType="1"/>
          </p:cNvSpPr>
          <p:nvPr/>
        </p:nvSpPr>
        <p:spPr bwMode="auto">
          <a:xfrm>
            <a:off x="8104188" y="2257425"/>
            <a:ext cx="15224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auto">
          <a:xfrm>
            <a:off x="5060951" y="5033963"/>
            <a:ext cx="22828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3" name="Line 71"/>
          <p:cNvSpPr>
            <a:spLocks noChangeShapeType="1"/>
          </p:cNvSpPr>
          <p:nvPr/>
        </p:nvSpPr>
        <p:spPr bwMode="auto">
          <a:xfrm>
            <a:off x="8104188" y="5033963"/>
            <a:ext cx="15224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5" name="Freeform 73"/>
          <p:cNvSpPr>
            <a:spLocks/>
          </p:cNvSpPr>
          <p:nvPr/>
        </p:nvSpPr>
        <p:spPr bwMode="auto">
          <a:xfrm>
            <a:off x="8424863" y="1522413"/>
            <a:ext cx="117475" cy="71438"/>
          </a:xfrm>
          <a:custGeom>
            <a:avLst/>
            <a:gdLst/>
            <a:ahLst/>
            <a:cxnLst>
              <a:cxn ang="0">
                <a:pos x="294" y="136"/>
              </a:cxn>
              <a:cxn ang="0">
                <a:pos x="224" y="99"/>
              </a:cxn>
              <a:cxn ang="0">
                <a:pos x="152" y="64"/>
              </a:cxn>
              <a:cxn ang="0">
                <a:pos x="76" y="31"/>
              </a:cxn>
              <a:cxn ang="0">
                <a:pos x="0" y="0"/>
              </a:cxn>
            </a:cxnLst>
            <a:rect l="0" t="0" r="r" b="b"/>
            <a:pathLst>
              <a:path w="294" h="136">
                <a:moveTo>
                  <a:pt x="294" y="136"/>
                </a:moveTo>
                <a:lnTo>
                  <a:pt x="224" y="99"/>
                </a:lnTo>
                <a:lnTo>
                  <a:pt x="152" y="64"/>
                </a:lnTo>
                <a:lnTo>
                  <a:pt x="76" y="31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7" name="Freeform 75"/>
          <p:cNvSpPr>
            <a:spLocks/>
          </p:cNvSpPr>
          <p:nvPr/>
        </p:nvSpPr>
        <p:spPr bwMode="auto">
          <a:xfrm>
            <a:off x="6907212" y="1522413"/>
            <a:ext cx="115888" cy="71438"/>
          </a:xfrm>
          <a:custGeom>
            <a:avLst/>
            <a:gdLst/>
            <a:ahLst/>
            <a:cxnLst>
              <a:cxn ang="0">
                <a:pos x="294" y="0"/>
              </a:cxn>
              <a:cxn ang="0">
                <a:pos x="217" y="31"/>
              </a:cxn>
              <a:cxn ang="0">
                <a:pos x="143" y="64"/>
              </a:cxn>
              <a:cxn ang="0">
                <a:pos x="71" y="99"/>
              </a:cxn>
              <a:cxn ang="0">
                <a:pos x="0" y="136"/>
              </a:cxn>
            </a:cxnLst>
            <a:rect l="0" t="0" r="r" b="b"/>
            <a:pathLst>
              <a:path w="294" h="136">
                <a:moveTo>
                  <a:pt x="294" y="0"/>
                </a:moveTo>
                <a:lnTo>
                  <a:pt x="217" y="31"/>
                </a:lnTo>
                <a:lnTo>
                  <a:pt x="143" y="64"/>
                </a:lnTo>
                <a:lnTo>
                  <a:pt x="71" y="99"/>
                </a:lnTo>
                <a:lnTo>
                  <a:pt x="0" y="1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9" name="Line 77"/>
          <p:cNvSpPr>
            <a:spLocks noChangeShapeType="1"/>
          </p:cNvSpPr>
          <p:nvPr/>
        </p:nvSpPr>
        <p:spPr bwMode="auto">
          <a:xfrm flipV="1">
            <a:off x="7343775" y="663575"/>
            <a:ext cx="1588" cy="1593850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1" name="Line 79"/>
          <p:cNvSpPr>
            <a:spLocks noChangeShapeType="1"/>
          </p:cNvSpPr>
          <p:nvPr/>
        </p:nvSpPr>
        <p:spPr bwMode="auto">
          <a:xfrm flipV="1">
            <a:off x="8104187" y="663575"/>
            <a:ext cx="1588" cy="1593850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3" name="Freeform 81"/>
          <p:cNvSpPr>
            <a:spLocks/>
          </p:cNvSpPr>
          <p:nvPr/>
        </p:nvSpPr>
        <p:spPr bwMode="auto">
          <a:xfrm>
            <a:off x="8424863" y="5695951"/>
            <a:ext cx="117475" cy="73025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34" y="123"/>
              </a:cxn>
              <a:cxn ang="0">
                <a:pos x="69" y="109"/>
              </a:cxn>
              <a:cxn ang="0">
                <a:pos x="101" y="95"/>
              </a:cxn>
              <a:cxn ang="0">
                <a:pos x="135" y="81"/>
              </a:cxn>
              <a:cxn ang="0">
                <a:pos x="167" y="65"/>
              </a:cxn>
              <a:cxn ang="0">
                <a:pos x="200" y="49"/>
              </a:cxn>
              <a:cxn ang="0">
                <a:pos x="231" y="33"/>
              </a:cxn>
              <a:cxn ang="0">
                <a:pos x="264" y="17"/>
              </a:cxn>
              <a:cxn ang="0">
                <a:pos x="294" y="0"/>
              </a:cxn>
            </a:cxnLst>
            <a:rect l="0" t="0" r="r" b="b"/>
            <a:pathLst>
              <a:path w="294" h="136">
                <a:moveTo>
                  <a:pt x="0" y="136"/>
                </a:moveTo>
                <a:lnTo>
                  <a:pt x="34" y="123"/>
                </a:lnTo>
                <a:lnTo>
                  <a:pt x="69" y="109"/>
                </a:lnTo>
                <a:lnTo>
                  <a:pt x="101" y="95"/>
                </a:lnTo>
                <a:lnTo>
                  <a:pt x="135" y="81"/>
                </a:lnTo>
                <a:lnTo>
                  <a:pt x="167" y="65"/>
                </a:lnTo>
                <a:lnTo>
                  <a:pt x="200" y="49"/>
                </a:lnTo>
                <a:lnTo>
                  <a:pt x="231" y="33"/>
                </a:lnTo>
                <a:lnTo>
                  <a:pt x="264" y="17"/>
                </a:lnTo>
                <a:lnTo>
                  <a:pt x="294" y="0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5" name="Freeform 83"/>
          <p:cNvSpPr>
            <a:spLocks/>
          </p:cNvSpPr>
          <p:nvPr/>
        </p:nvSpPr>
        <p:spPr bwMode="auto">
          <a:xfrm>
            <a:off x="6907212" y="5695951"/>
            <a:ext cx="115888" cy="7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17"/>
              </a:cxn>
              <a:cxn ang="0">
                <a:pos x="62" y="33"/>
              </a:cxn>
              <a:cxn ang="0">
                <a:pos x="95" y="49"/>
              </a:cxn>
              <a:cxn ang="0">
                <a:pos x="126" y="65"/>
              </a:cxn>
              <a:cxn ang="0">
                <a:pos x="159" y="81"/>
              </a:cxn>
              <a:cxn ang="0">
                <a:pos x="193" y="95"/>
              </a:cxn>
              <a:cxn ang="0">
                <a:pos x="226" y="109"/>
              </a:cxn>
              <a:cxn ang="0">
                <a:pos x="260" y="123"/>
              </a:cxn>
              <a:cxn ang="0">
                <a:pos x="294" y="136"/>
              </a:cxn>
            </a:cxnLst>
            <a:rect l="0" t="0" r="r" b="b"/>
            <a:pathLst>
              <a:path w="294" h="136">
                <a:moveTo>
                  <a:pt x="0" y="0"/>
                </a:moveTo>
                <a:lnTo>
                  <a:pt x="30" y="17"/>
                </a:lnTo>
                <a:lnTo>
                  <a:pt x="62" y="33"/>
                </a:lnTo>
                <a:lnTo>
                  <a:pt x="95" y="49"/>
                </a:lnTo>
                <a:lnTo>
                  <a:pt x="126" y="65"/>
                </a:lnTo>
                <a:lnTo>
                  <a:pt x="159" y="81"/>
                </a:lnTo>
                <a:lnTo>
                  <a:pt x="193" y="95"/>
                </a:lnTo>
                <a:lnTo>
                  <a:pt x="226" y="109"/>
                </a:lnTo>
                <a:lnTo>
                  <a:pt x="260" y="123"/>
                </a:lnTo>
                <a:lnTo>
                  <a:pt x="294" y="136"/>
                </a:lnTo>
              </a:path>
            </a:pathLst>
          </a:cu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7343775" y="5033963"/>
            <a:ext cx="1588" cy="1595438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1" name="Line 89"/>
          <p:cNvSpPr>
            <a:spLocks noChangeShapeType="1"/>
          </p:cNvSpPr>
          <p:nvPr/>
        </p:nvSpPr>
        <p:spPr bwMode="auto">
          <a:xfrm flipV="1">
            <a:off x="8104187" y="5033963"/>
            <a:ext cx="1588" cy="1595438"/>
          </a:xfrm>
          <a:prstGeom prst="line">
            <a:avLst/>
          </a:prstGeom>
          <a:noFill/>
          <a:ln w="1905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5447928" y="27004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GALAXY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1991544" y="38199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8723784" y="389427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95" name="Oval 94"/>
          <p:cNvSpPr/>
          <p:nvPr/>
        </p:nvSpPr>
        <p:spPr>
          <a:xfrm>
            <a:off x="7291161" y="4973443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4871864" y="5358408"/>
            <a:ext cx="2160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SURFACE DEVELOPMENT OF OBJECT</a:t>
            </a:r>
            <a:endParaRPr lang="en-GB" sz="9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799903" y="608682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80</a:t>
            </a:r>
          </a:p>
          <a:p>
            <a:r>
              <a:rPr lang="en-GB" sz="1400" b="1" dirty="0"/>
              <a:t>In 50</a:t>
            </a:r>
            <a:endParaRPr lang="en-GB" sz="1400" b="1" dirty="0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H="1" flipV="1">
            <a:off x="3605212" y="1095376"/>
            <a:ext cx="381000" cy="701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844801" y="2497138"/>
            <a:ext cx="7604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V="1">
            <a:off x="3605212" y="1797050"/>
            <a:ext cx="381000" cy="7000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2463800" y="1095376"/>
            <a:ext cx="381000" cy="7016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2844801" y="1095375"/>
            <a:ext cx="7604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5" name="TextBox 134"/>
          <p:cNvSpPr txBox="1"/>
          <p:nvPr/>
        </p:nvSpPr>
        <p:spPr>
          <a:xfrm>
            <a:off x="4223792" y="980729"/>
            <a:ext cx="2304256" cy="830997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schemeClr val="tx1">
                <a:alpha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Hint all sides of the hexagon are 35mm, mark this distance off using your compass when drawing the development</a:t>
            </a:r>
            <a:endParaRPr lang="en-GB" sz="1200" b="1" dirty="0">
              <a:solidFill>
                <a:schemeClr val="bg1"/>
              </a:solidFill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2846114" y="2503233"/>
            <a:ext cx="756000" cy="288000"/>
            <a:chOff x="1295033" y="4515677"/>
            <a:chExt cx="1952249" cy="201608"/>
          </a:xfrm>
        </p:grpSpPr>
        <p:cxnSp>
          <p:nvCxnSpPr>
            <p:cNvPr id="139" name="Straight Arrow Connector 138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/>
          <p:cNvSpPr txBox="1"/>
          <p:nvPr/>
        </p:nvSpPr>
        <p:spPr>
          <a:xfrm>
            <a:off x="3071664" y="266919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35</a:t>
            </a:r>
            <a:endParaRPr lang="en-GB" sz="10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3638765" y="226734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60</a:t>
            </a:r>
            <a:r>
              <a:rPr lang="en-GB" sz="1200" dirty="0"/>
              <a:t>°</a:t>
            </a:r>
            <a:endParaRPr lang="en-GB" sz="1200" dirty="0"/>
          </a:p>
        </p:txBody>
      </p:sp>
      <p:sp>
        <p:nvSpPr>
          <p:cNvPr id="144" name="Arc 143"/>
          <p:cNvSpPr/>
          <p:nvPr/>
        </p:nvSpPr>
        <p:spPr>
          <a:xfrm rot="322933">
            <a:off x="3552992" y="2208567"/>
            <a:ext cx="407718" cy="512814"/>
          </a:xfrm>
          <a:prstGeom prst="arc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5" name="Group 144"/>
          <p:cNvGrpSpPr/>
          <p:nvPr/>
        </p:nvGrpSpPr>
        <p:grpSpPr>
          <a:xfrm>
            <a:off x="2038153" y="2968377"/>
            <a:ext cx="315972" cy="2764879"/>
            <a:chOff x="583620" y="2485276"/>
            <a:chExt cx="315972" cy="920832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Box 148"/>
          <p:cNvSpPr txBox="1"/>
          <p:nvPr/>
        </p:nvSpPr>
        <p:spPr>
          <a:xfrm rot="16200000">
            <a:off x="1822747" y="4282037"/>
            <a:ext cx="480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120</a:t>
            </a:r>
            <a:endParaRPr lang="en-GB" sz="1100" dirty="0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2463801" y="5737225"/>
            <a:ext cx="15224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2463801" y="2960688"/>
            <a:ext cx="15224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TextBox 149"/>
          <p:cNvSpPr txBox="1"/>
          <p:nvPr/>
        </p:nvSpPr>
        <p:spPr>
          <a:xfrm>
            <a:off x="4943872" y="609329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188</a:t>
            </a:r>
          </a:p>
          <a:p>
            <a:r>
              <a:rPr lang="en-GB" sz="1400" b="1" dirty="0"/>
              <a:t>In 257</a:t>
            </a:r>
            <a:endParaRPr lang="en-GB" sz="1400" b="1" dirty="0"/>
          </a:p>
        </p:txBody>
      </p:sp>
      <p:cxnSp>
        <p:nvCxnSpPr>
          <p:cNvPr id="152" name="Straight Connector 151"/>
          <p:cNvCxnSpPr/>
          <p:nvPr/>
        </p:nvCxnSpPr>
        <p:spPr>
          <a:xfrm>
            <a:off x="6609581" y="2708920"/>
            <a:ext cx="72008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5832351" y="2708920"/>
            <a:ext cx="72008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5078363" y="2708920"/>
            <a:ext cx="72008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2782346" y="2431647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8419883" y="1509173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7" name="Group 136"/>
          <p:cNvGrpSpPr/>
          <p:nvPr/>
        </p:nvGrpSpPr>
        <p:grpSpPr>
          <a:xfrm>
            <a:off x="4223792" y="2256090"/>
            <a:ext cx="6084768" cy="2808312"/>
            <a:chOff x="2627784" y="1988840"/>
            <a:chExt cx="6084768" cy="2808312"/>
          </a:xfrm>
        </p:grpSpPr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10" cstate="print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60"/>
            <a:stretch>
              <a:fillRect/>
            </a:stretch>
          </p:blipFill>
          <p:spPr bwMode="auto">
            <a:xfrm>
              <a:off x="5760224" y="2012904"/>
              <a:ext cx="2952328" cy="2726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53"/>
            <a:stretch>
              <a:fillRect/>
            </a:stretch>
          </p:blipFill>
          <p:spPr bwMode="auto">
            <a:xfrm>
              <a:off x="2627784" y="1988840"/>
              <a:ext cx="3185994" cy="280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2" name="Rectangle 191"/>
          <p:cNvSpPr/>
          <p:nvPr/>
        </p:nvSpPr>
        <p:spPr>
          <a:xfrm>
            <a:off x="4223792" y="2276872"/>
            <a:ext cx="6120680" cy="27363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019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3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3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3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3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3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3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3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3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3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3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3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3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3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30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3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3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3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3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30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30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30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30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3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30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3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3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3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3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30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3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30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30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3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30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3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3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3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3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3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3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3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3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3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5" dur="3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0" dur="3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5" dur="3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0" dur="30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3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3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0" dur="30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5" dur="30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3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3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6" dur="30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9" dur="30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30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3000"/>
                            </p:stCondLst>
                            <p:childTnLst>
                              <p:par>
                                <p:cTn id="4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8" dur="30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3" dur="3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7" dur="3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2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20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2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2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2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2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2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2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20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0" dur="2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2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2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2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2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4" dur="2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20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20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20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20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2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2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2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6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8" dur="2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1" dur="20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4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7" dur="2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0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3" dur="2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6" dur="20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4" grpId="0" animBg="1"/>
      <p:bldP spid="3144" grpId="1" animBg="1"/>
      <p:bldP spid="3136" grpId="0" animBg="1"/>
      <p:bldP spid="3136" grpId="1" animBg="1"/>
      <p:bldP spid="3103" grpId="0" animBg="1"/>
      <p:bldP spid="3103" grpId="1" animBg="1"/>
      <p:bldP spid="3154" grpId="0" animBg="1"/>
      <p:bldP spid="3154" grpId="1" animBg="1"/>
      <p:bldP spid="3128" grpId="0" animBg="1"/>
      <p:bldP spid="3156" grpId="0" animBg="1"/>
      <p:bldP spid="3156" grpId="1" animBg="1"/>
      <p:bldP spid="3158" grpId="0" animBg="1"/>
      <p:bldP spid="3158" grpId="1" animBg="1"/>
      <p:bldP spid="3152" grpId="0" animBg="1"/>
      <p:bldP spid="3152" grpId="1" animBg="1"/>
      <p:bldP spid="3150" grpId="0" animBg="1"/>
      <p:bldP spid="3150" grpId="1" animBg="1"/>
      <p:bldP spid="3148" grpId="0" animBg="1"/>
      <p:bldP spid="3148" grpId="1" animBg="1"/>
      <p:bldP spid="3146" grpId="0" animBg="1"/>
      <p:bldP spid="3146" grpId="1" animBg="1"/>
      <p:bldP spid="3090" grpId="0" animBg="1"/>
      <p:bldP spid="3090" grpId="1" animBg="1"/>
      <p:bldP spid="3091" grpId="0" animBg="1"/>
      <p:bldP spid="3091" grpId="1" animBg="1"/>
      <p:bldP spid="3093" grpId="0" animBg="1"/>
      <p:bldP spid="3093" grpId="1" animBg="1"/>
      <p:bldP spid="3094" grpId="0" animBg="1"/>
      <p:bldP spid="3094" grpId="1" animBg="1"/>
      <p:bldP spid="3095" grpId="0" animBg="1"/>
      <p:bldP spid="3096" grpId="0" animBg="1"/>
      <p:bldP spid="3096" grpId="1" animBg="1"/>
      <p:bldP spid="3097" grpId="0" animBg="1"/>
      <p:bldP spid="3097" grpId="1" animBg="1"/>
      <p:bldP spid="3099" grpId="0" animBg="1"/>
      <p:bldP spid="3099" grpId="1" animBg="1"/>
      <p:bldP spid="3100" grpId="0" animBg="1"/>
      <p:bldP spid="3100" grpId="1" animBg="1"/>
      <p:bldP spid="3106" grpId="0" animBg="1"/>
      <p:bldP spid="3106" grpId="1" animBg="1"/>
      <p:bldP spid="3106" grpId="2" animBg="1"/>
      <p:bldP spid="3107" grpId="0" animBg="1"/>
      <p:bldP spid="3107" grpId="1" animBg="1"/>
      <p:bldP spid="3108" grpId="0" animBg="1"/>
      <p:bldP spid="3108" grpId="1" animBg="1"/>
      <p:bldP spid="3109" grpId="0" animBg="1"/>
      <p:bldP spid="3109" grpId="1" animBg="1"/>
      <p:bldP spid="3110" grpId="0" animBg="1"/>
      <p:bldP spid="3111" grpId="0" animBg="1"/>
      <p:bldP spid="3112" grpId="0" animBg="1"/>
      <p:bldP spid="3113" grpId="0" animBg="1"/>
      <p:bldP spid="3114" grpId="0" animBg="1"/>
      <p:bldP spid="3114" grpId="1" animBg="1"/>
      <p:bldP spid="3115" grpId="0" animBg="1"/>
      <p:bldP spid="3115" grpId="1" animBg="1"/>
      <p:bldP spid="3116" grpId="0" animBg="1"/>
      <p:bldP spid="3117" grpId="0" animBg="1"/>
      <p:bldP spid="3118" grpId="0" animBg="1"/>
      <p:bldP spid="3119" grpId="0" animBg="1"/>
      <p:bldP spid="3120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9" grpId="0" animBg="1"/>
      <p:bldP spid="3130" grpId="0" animBg="1"/>
      <p:bldP spid="3130" grpId="1" animBg="1"/>
      <p:bldP spid="3131" grpId="0" animBg="1"/>
      <p:bldP spid="3131" grpId="1" animBg="1"/>
      <p:bldP spid="3132" grpId="0" animBg="1"/>
      <p:bldP spid="3133" grpId="0" animBg="1"/>
      <p:bldP spid="3134" grpId="0" animBg="1"/>
      <p:bldP spid="3135" grpId="0" animBg="1"/>
      <p:bldP spid="3137" grpId="0" animBg="1"/>
      <p:bldP spid="3137" grpId="1" animBg="1"/>
      <p:bldP spid="3138" grpId="0" animBg="1"/>
      <p:bldP spid="3138" grpId="1" animBg="1"/>
      <p:bldP spid="3139" grpId="0" animBg="1"/>
      <p:bldP spid="3140" grpId="0" animBg="1"/>
      <p:bldP spid="3141" grpId="0" animBg="1"/>
      <p:bldP spid="3142" grpId="0" animBg="1"/>
      <p:bldP spid="3143" grpId="0" animBg="1"/>
      <p:bldP spid="3145" grpId="0" animBg="1"/>
      <p:bldP spid="3145" grpId="1" animBg="1"/>
      <p:bldP spid="3147" grpId="0" animBg="1"/>
      <p:bldP spid="3147" grpId="1" animBg="1"/>
      <p:bldP spid="3149" grpId="0" animBg="1"/>
      <p:bldP spid="3149" grpId="1" animBg="1"/>
      <p:bldP spid="3151" grpId="0" animBg="1"/>
      <p:bldP spid="3151" grpId="1" animBg="1"/>
      <p:bldP spid="3153" grpId="0" animBg="1"/>
      <p:bldP spid="3153" grpId="1" animBg="1"/>
      <p:bldP spid="3155" grpId="0" animBg="1"/>
      <p:bldP spid="3155" grpId="1" animBg="1"/>
      <p:bldP spid="3160" grpId="0" animBg="1"/>
      <p:bldP spid="3160" grpId="1" animBg="1"/>
      <p:bldP spid="3161" grpId="0" animBg="1"/>
      <p:bldP spid="3161" grpId="1" animBg="1"/>
      <p:bldP spid="95" grpId="0" animBg="1"/>
      <p:bldP spid="95" grpId="1" animBg="1"/>
      <p:bldP spid="100" grpId="0"/>
      <p:bldP spid="100" grpId="1"/>
      <p:bldP spid="101" grpId="0"/>
      <p:bldP spid="101" grpId="1"/>
      <p:bldP spid="3101" grpId="0" animBg="1"/>
      <p:bldP spid="3089" grpId="0" animBg="1"/>
      <p:bldP spid="3092" grpId="0" animBg="1"/>
      <p:bldP spid="3098" grpId="0" animBg="1"/>
      <p:bldP spid="3102" grpId="0" animBg="1"/>
      <p:bldP spid="135" grpId="0" animBg="1"/>
      <p:bldP spid="135" grpId="1" animBg="1"/>
      <p:bldP spid="142" grpId="0"/>
      <p:bldP spid="142" grpId="1"/>
      <p:bldP spid="143" grpId="0"/>
      <p:bldP spid="143" grpId="1"/>
      <p:bldP spid="144" grpId="0" animBg="1"/>
      <p:bldP spid="144" grpId="1" animBg="1"/>
      <p:bldP spid="149" grpId="0"/>
      <p:bldP spid="149" grpId="1"/>
      <p:bldP spid="3105" grpId="0" animBg="1"/>
      <p:bldP spid="3104" grpId="0" animBg="1"/>
      <p:bldP spid="150" grpId="0"/>
      <p:bldP spid="150" grpId="1"/>
      <p:bldP spid="94" grpId="0" animBg="1"/>
      <p:bldP spid="94" grpId="1" animBg="1"/>
      <p:bldP spid="151" grpId="0" animBg="1"/>
      <p:bldP spid="151" grpId="1" animBg="1"/>
      <p:bldP spid="192" grpId="0" animBg="1"/>
      <p:bldP spid="19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6" name="Line 50"/>
          <p:cNvSpPr>
            <a:spLocks noChangeShapeType="1"/>
          </p:cNvSpPr>
          <p:nvPr/>
        </p:nvSpPr>
        <p:spPr bwMode="auto">
          <a:xfrm flipV="1">
            <a:off x="8191500" y="1522412"/>
            <a:ext cx="1588" cy="474980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3425825" y="1400176"/>
            <a:ext cx="1588" cy="30194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7" name="Group 96"/>
          <p:cNvGrpSpPr/>
          <p:nvPr/>
        </p:nvGrpSpPr>
        <p:grpSpPr>
          <a:xfrm>
            <a:off x="5262564" y="1601263"/>
            <a:ext cx="3942257" cy="4401356"/>
            <a:chOff x="3738563" y="1601263"/>
            <a:chExt cx="3942257" cy="4401356"/>
          </a:xfrm>
        </p:grpSpPr>
        <p:sp>
          <p:nvSpPr>
            <p:cNvPr id="99" name="Freeform 98"/>
            <p:cNvSpPr/>
            <p:nvPr/>
          </p:nvSpPr>
          <p:spPr>
            <a:xfrm rot="3647012">
              <a:off x="6379193" y="2326628"/>
              <a:ext cx="2026991" cy="576262"/>
            </a:xfrm>
            <a:custGeom>
              <a:avLst/>
              <a:gdLst>
                <a:gd name="connsiteX0" fmla="*/ 0 w 1952625"/>
                <a:gd name="connsiteY0" fmla="*/ 0 h 576262"/>
                <a:gd name="connsiteX1" fmla="*/ 4762 w 1952625"/>
                <a:gd name="connsiteY1" fmla="*/ 557212 h 576262"/>
                <a:gd name="connsiteX2" fmla="*/ 1952625 w 1952625"/>
                <a:gd name="connsiteY2" fmla="*/ 576262 h 576262"/>
                <a:gd name="connsiteX3" fmla="*/ 1952625 w 1952625"/>
                <a:gd name="connsiteY3" fmla="*/ 4762 h 576262"/>
                <a:gd name="connsiteX4" fmla="*/ 1943100 w 1952625"/>
                <a:gd name="connsiteY4" fmla="*/ 4762 h 576262"/>
                <a:gd name="connsiteX5" fmla="*/ 0 w 1952625"/>
                <a:gd name="connsiteY5" fmla="*/ 0 h 57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2625" h="576262">
                  <a:moveTo>
                    <a:pt x="0" y="0"/>
                  </a:moveTo>
                  <a:cubicBezTo>
                    <a:pt x="1587" y="185737"/>
                    <a:pt x="3175" y="371475"/>
                    <a:pt x="4762" y="557212"/>
                  </a:cubicBezTo>
                  <a:lnTo>
                    <a:pt x="1952625" y="576262"/>
                  </a:lnTo>
                  <a:lnTo>
                    <a:pt x="1952625" y="4762"/>
                  </a:lnTo>
                  <a:lnTo>
                    <a:pt x="1943100" y="476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706194" y="3654549"/>
              <a:ext cx="1952625" cy="576262"/>
            </a:xfrm>
            <a:custGeom>
              <a:avLst/>
              <a:gdLst>
                <a:gd name="connsiteX0" fmla="*/ 0 w 1952625"/>
                <a:gd name="connsiteY0" fmla="*/ 0 h 576262"/>
                <a:gd name="connsiteX1" fmla="*/ 4762 w 1952625"/>
                <a:gd name="connsiteY1" fmla="*/ 557212 h 576262"/>
                <a:gd name="connsiteX2" fmla="*/ 1952625 w 1952625"/>
                <a:gd name="connsiteY2" fmla="*/ 576262 h 576262"/>
                <a:gd name="connsiteX3" fmla="*/ 1952625 w 1952625"/>
                <a:gd name="connsiteY3" fmla="*/ 4762 h 576262"/>
                <a:gd name="connsiteX4" fmla="*/ 1943100 w 1952625"/>
                <a:gd name="connsiteY4" fmla="*/ 4762 h 576262"/>
                <a:gd name="connsiteX5" fmla="*/ 0 w 1952625"/>
                <a:gd name="connsiteY5" fmla="*/ 0 h 57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2625" h="576262">
                  <a:moveTo>
                    <a:pt x="0" y="0"/>
                  </a:moveTo>
                  <a:cubicBezTo>
                    <a:pt x="1587" y="185737"/>
                    <a:pt x="3175" y="371475"/>
                    <a:pt x="4762" y="557212"/>
                  </a:cubicBezTo>
                  <a:lnTo>
                    <a:pt x="1952625" y="576262"/>
                  </a:lnTo>
                  <a:lnTo>
                    <a:pt x="1952625" y="4762"/>
                  </a:lnTo>
                  <a:lnTo>
                    <a:pt x="1943100" y="476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738563" y="3671888"/>
              <a:ext cx="1952625" cy="576262"/>
            </a:xfrm>
            <a:custGeom>
              <a:avLst/>
              <a:gdLst>
                <a:gd name="connsiteX0" fmla="*/ 0 w 1952625"/>
                <a:gd name="connsiteY0" fmla="*/ 0 h 576262"/>
                <a:gd name="connsiteX1" fmla="*/ 4762 w 1952625"/>
                <a:gd name="connsiteY1" fmla="*/ 557212 h 576262"/>
                <a:gd name="connsiteX2" fmla="*/ 1952625 w 1952625"/>
                <a:gd name="connsiteY2" fmla="*/ 576262 h 576262"/>
                <a:gd name="connsiteX3" fmla="*/ 1952625 w 1952625"/>
                <a:gd name="connsiteY3" fmla="*/ 4762 h 576262"/>
                <a:gd name="connsiteX4" fmla="*/ 1943100 w 1952625"/>
                <a:gd name="connsiteY4" fmla="*/ 4762 h 576262"/>
                <a:gd name="connsiteX5" fmla="*/ 0 w 1952625"/>
                <a:gd name="connsiteY5" fmla="*/ 0 h 57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2625" h="576262">
                  <a:moveTo>
                    <a:pt x="0" y="0"/>
                  </a:moveTo>
                  <a:cubicBezTo>
                    <a:pt x="1587" y="185737"/>
                    <a:pt x="3175" y="371475"/>
                    <a:pt x="4762" y="557212"/>
                  </a:cubicBezTo>
                  <a:lnTo>
                    <a:pt x="1952625" y="576262"/>
                  </a:lnTo>
                  <a:lnTo>
                    <a:pt x="1952625" y="4762"/>
                  </a:lnTo>
                  <a:lnTo>
                    <a:pt x="1943100" y="476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5708888" y="1893972"/>
              <a:ext cx="1943100" cy="1760220"/>
            </a:xfrm>
            <a:custGeom>
              <a:avLst/>
              <a:gdLst>
                <a:gd name="connsiteX0" fmla="*/ 952500 w 1943100"/>
                <a:gd name="connsiteY0" fmla="*/ 0 h 1760220"/>
                <a:gd name="connsiteX1" fmla="*/ 0 w 1943100"/>
                <a:gd name="connsiteY1" fmla="*/ 1760220 h 1760220"/>
                <a:gd name="connsiteX2" fmla="*/ 1943100 w 1943100"/>
                <a:gd name="connsiteY2" fmla="*/ 1744980 h 1760220"/>
                <a:gd name="connsiteX3" fmla="*/ 952500 w 1943100"/>
                <a:gd name="connsiteY3" fmla="*/ 0 h 176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100" h="1760220">
                  <a:moveTo>
                    <a:pt x="952500" y="0"/>
                  </a:moveTo>
                  <a:lnTo>
                    <a:pt x="0" y="1760220"/>
                  </a:lnTo>
                  <a:lnTo>
                    <a:pt x="1943100" y="1744980"/>
                  </a:lnTo>
                  <a:lnTo>
                    <a:pt x="952500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 102"/>
            <p:cNvSpPr/>
            <p:nvPr/>
          </p:nvSpPr>
          <p:spPr>
            <a:xfrm rot="10800000">
              <a:off x="5690221" y="4242399"/>
              <a:ext cx="1943100" cy="1760220"/>
            </a:xfrm>
            <a:custGeom>
              <a:avLst/>
              <a:gdLst>
                <a:gd name="connsiteX0" fmla="*/ 952500 w 1943100"/>
                <a:gd name="connsiteY0" fmla="*/ 0 h 1760220"/>
                <a:gd name="connsiteX1" fmla="*/ 0 w 1943100"/>
                <a:gd name="connsiteY1" fmla="*/ 1760220 h 1760220"/>
                <a:gd name="connsiteX2" fmla="*/ 1943100 w 1943100"/>
                <a:gd name="connsiteY2" fmla="*/ 1744980 h 1760220"/>
                <a:gd name="connsiteX3" fmla="*/ 952500 w 1943100"/>
                <a:gd name="connsiteY3" fmla="*/ 0 h 176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100" h="1760220">
                  <a:moveTo>
                    <a:pt x="952500" y="0"/>
                  </a:moveTo>
                  <a:lnTo>
                    <a:pt x="0" y="1760220"/>
                  </a:lnTo>
                  <a:lnTo>
                    <a:pt x="1943100" y="1744980"/>
                  </a:lnTo>
                  <a:lnTo>
                    <a:pt x="952500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444750" y="1455420"/>
            <a:ext cx="1964854" cy="2799204"/>
            <a:chOff x="920750" y="1455420"/>
            <a:chExt cx="1964854" cy="2799204"/>
          </a:xfrm>
        </p:grpSpPr>
        <p:sp>
          <p:nvSpPr>
            <p:cNvPr id="93" name="Freeform 92"/>
            <p:cNvSpPr/>
            <p:nvPr/>
          </p:nvSpPr>
          <p:spPr>
            <a:xfrm>
              <a:off x="1901354" y="3645024"/>
              <a:ext cx="984250" cy="609600"/>
            </a:xfrm>
            <a:custGeom>
              <a:avLst/>
              <a:gdLst>
                <a:gd name="connsiteX0" fmla="*/ 0 w 984250"/>
                <a:gd name="connsiteY0" fmla="*/ 0 h 609600"/>
                <a:gd name="connsiteX1" fmla="*/ 25400 w 984250"/>
                <a:gd name="connsiteY1" fmla="*/ 590550 h 609600"/>
                <a:gd name="connsiteX2" fmla="*/ 984250 w 984250"/>
                <a:gd name="connsiteY2" fmla="*/ 609600 h 609600"/>
                <a:gd name="connsiteX3" fmla="*/ 977900 w 984250"/>
                <a:gd name="connsiteY3" fmla="*/ 25400 h 609600"/>
                <a:gd name="connsiteX4" fmla="*/ 0 w 98425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250" h="609600">
                  <a:moveTo>
                    <a:pt x="0" y="0"/>
                  </a:moveTo>
                  <a:lnTo>
                    <a:pt x="25400" y="590550"/>
                  </a:lnTo>
                  <a:lnTo>
                    <a:pt x="984250" y="609600"/>
                  </a:lnTo>
                  <a:cubicBezTo>
                    <a:pt x="982133" y="414867"/>
                    <a:pt x="980017" y="220133"/>
                    <a:pt x="977900" y="2540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920750" y="3644900"/>
              <a:ext cx="984250" cy="609600"/>
            </a:xfrm>
            <a:custGeom>
              <a:avLst/>
              <a:gdLst>
                <a:gd name="connsiteX0" fmla="*/ 0 w 984250"/>
                <a:gd name="connsiteY0" fmla="*/ 0 h 609600"/>
                <a:gd name="connsiteX1" fmla="*/ 25400 w 984250"/>
                <a:gd name="connsiteY1" fmla="*/ 590550 h 609600"/>
                <a:gd name="connsiteX2" fmla="*/ 984250 w 984250"/>
                <a:gd name="connsiteY2" fmla="*/ 609600 h 609600"/>
                <a:gd name="connsiteX3" fmla="*/ 977900 w 984250"/>
                <a:gd name="connsiteY3" fmla="*/ 25400 h 609600"/>
                <a:gd name="connsiteX4" fmla="*/ 0 w 98425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250" h="609600">
                  <a:moveTo>
                    <a:pt x="0" y="0"/>
                  </a:moveTo>
                  <a:lnTo>
                    <a:pt x="25400" y="590550"/>
                  </a:lnTo>
                  <a:lnTo>
                    <a:pt x="984250" y="609600"/>
                  </a:lnTo>
                  <a:cubicBezTo>
                    <a:pt x="982133" y="414867"/>
                    <a:pt x="980017" y="220133"/>
                    <a:pt x="977900" y="2540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937260" y="1455420"/>
              <a:ext cx="1943100" cy="1760220"/>
            </a:xfrm>
            <a:custGeom>
              <a:avLst/>
              <a:gdLst>
                <a:gd name="connsiteX0" fmla="*/ 952500 w 1943100"/>
                <a:gd name="connsiteY0" fmla="*/ 0 h 1760220"/>
                <a:gd name="connsiteX1" fmla="*/ 0 w 1943100"/>
                <a:gd name="connsiteY1" fmla="*/ 1760220 h 1760220"/>
                <a:gd name="connsiteX2" fmla="*/ 1943100 w 1943100"/>
                <a:gd name="connsiteY2" fmla="*/ 1744980 h 1760220"/>
                <a:gd name="connsiteX3" fmla="*/ 952500 w 1943100"/>
                <a:gd name="connsiteY3" fmla="*/ 0 h 176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100" h="1760220">
                  <a:moveTo>
                    <a:pt x="952500" y="0"/>
                  </a:moveTo>
                  <a:lnTo>
                    <a:pt x="0" y="1760220"/>
                  </a:lnTo>
                  <a:lnTo>
                    <a:pt x="1943100" y="1744980"/>
                  </a:lnTo>
                  <a:lnTo>
                    <a:pt x="952500" y="0"/>
                  </a:ln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TextBox 94"/>
            <p:cNvSpPr txBox="1"/>
            <p:nvPr/>
          </p:nvSpPr>
          <p:spPr>
            <a:xfrm rot="20311269">
              <a:off x="1475656" y="2420888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WALNUT WHIP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0" name="Freeform 89"/>
          <p:cNvSpPr/>
          <p:nvPr/>
        </p:nvSpPr>
        <p:spPr>
          <a:xfrm rot="17895367">
            <a:off x="6473207" y="2344124"/>
            <a:ext cx="2026991" cy="576262"/>
          </a:xfrm>
          <a:custGeom>
            <a:avLst/>
            <a:gdLst>
              <a:gd name="connsiteX0" fmla="*/ 0 w 1952625"/>
              <a:gd name="connsiteY0" fmla="*/ 0 h 576262"/>
              <a:gd name="connsiteX1" fmla="*/ 4762 w 1952625"/>
              <a:gd name="connsiteY1" fmla="*/ 557212 h 576262"/>
              <a:gd name="connsiteX2" fmla="*/ 1952625 w 1952625"/>
              <a:gd name="connsiteY2" fmla="*/ 576262 h 576262"/>
              <a:gd name="connsiteX3" fmla="*/ 1952625 w 1952625"/>
              <a:gd name="connsiteY3" fmla="*/ 4762 h 576262"/>
              <a:gd name="connsiteX4" fmla="*/ 1943100 w 1952625"/>
              <a:gd name="connsiteY4" fmla="*/ 4762 h 576262"/>
              <a:gd name="connsiteX5" fmla="*/ 0 w 1952625"/>
              <a:gd name="connsiteY5" fmla="*/ 0 h 5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2625" h="576262">
                <a:moveTo>
                  <a:pt x="0" y="0"/>
                </a:moveTo>
                <a:cubicBezTo>
                  <a:pt x="1587" y="185737"/>
                  <a:pt x="3175" y="371475"/>
                  <a:pt x="4762" y="557212"/>
                </a:cubicBezTo>
                <a:lnTo>
                  <a:pt x="1952625" y="576262"/>
                </a:lnTo>
                <a:lnTo>
                  <a:pt x="1952625" y="4762"/>
                </a:lnTo>
                <a:lnTo>
                  <a:pt x="1943100" y="47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Line 44"/>
          <p:cNvSpPr>
            <a:spLocks noChangeShapeType="1"/>
          </p:cNvSpPr>
          <p:nvPr/>
        </p:nvSpPr>
        <p:spPr bwMode="auto">
          <a:xfrm flipH="1">
            <a:off x="9175824" y="3203699"/>
            <a:ext cx="736600" cy="4508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8661400" y="1573212"/>
            <a:ext cx="977900" cy="17970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527175" y="-1588"/>
            <a:ext cx="1588" cy="68500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527175" y="-1588"/>
            <a:ext cx="91186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744664" y="228600"/>
            <a:ext cx="86836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744664" y="390525"/>
            <a:ext cx="8683625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744664" y="460375"/>
            <a:ext cx="8683625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1744664" y="528637"/>
            <a:ext cx="8683625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1744664" y="690562"/>
            <a:ext cx="86836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0645775" y="-1588"/>
            <a:ext cx="1588" cy="68500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10428288" y="228600"/>
            <a:ext cx="1588" cy="63896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1527175" y="6848475"/>
            <a:ext cx="91186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1744664" y="6618287"/>
            <a:ext cx="86836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744663" y="228600"/>
            <a:ext cx="1588" cy="63896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2449514" y="3659187"/>
            <a:ext cx="19526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2449514" y="4235450"/>
            <a:ext cx="19526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2449513" y="1033462"/>
            <a:ext cx="1176338" cy="21653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 flipV="1">
            <a:off x="3227388" y="1033462"/>
            <a:ext cx="1174750" cy="21653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V="1">
            <a:off x="2449514" y="1400175"/>
            <a:ext cx="976313" cy="17986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3425826" y="1400175"/>
            <a:ext cx="976313" cy="17986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2449513" y="3198812"/>
            <a:ext cx="1588" cy="12207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4402138" y="3198812"/>
            <a:ext cx="1588" cy="12207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2449513" y="3659188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4402138" y="3659188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3425825" y="3659188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4402138" y="3659187"/>
            <a:ext cx="54102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4402138" y="4235450"/>
            <a:ext cx="541813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7215189" y="3659187"/>
            <a:ext cx="1954213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7215189" y="4235450"/>
            <a:ext cx="1954213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7215188" y="3659188"/>
            <a:ext cx="1588" cy="576263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9169400" y="3659188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 flipV="1">
            <a:off x="7215189" y="1862137"/>
            <a:ext cx="976313" cy="17970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8191500" y="1862137"/>
            <a:ext cx="977900" cy="179705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>
            <a:off x="7215189" y="4235450"/>
            <a:ext cx="976313" cy="17986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 flipV="1">
            <a:off x="8191500" y="4235450"/>
            <a:ext cx="977900" cy="17986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6" name="Freeform 40"/>
          <p:cNvSpPr>
            <a:spLocks/>
          </p:cNvSpPr>
          <p:nvPr/>
        </p:nvSpPr>
        <p:spPr bwMode="auto">
          <a:xfrm>
            <a:off x="5260976" y="1582737"/>
            <a:ext cx="2930525" cy="2076450"/>
          </a:xfrm>
          <a:custGeom>
            <a:avLst/>
            <a:gdLst/>
            <a:ahLst/>
            <a:cxnLst>
              <a:cxn ang="0">
                <a:pos x="7384" y="526"/>
              </a:cxn>
              <a:cxn ang="0">
                <a:pos x="7157" y="428"/>
              </a:cxn>
              <a:cxn ang="0">
                <a:pos x="6925" y="339"/>
              </a:cxn>
              <a:cxn ang="0">
                <a:pos x="6687" y="261"/>
              </a:cxn>
              <a:cxn ang="0">
                <a:pos x="6443" y="192"/>
              </a:cxn>
              <a:cxn ang="0">
                <a:pos x="6197" y="135"/>
              </a:cxn>
              <a:cxn ang="0">
                <a:pos x="5946" y="86"/>
              </a:cxn>
              <a:cxn ang="0">
                <a:pos x="5693" y="49"/>
              </a:cxn>
              <a:cxn ang="0">
                <a:pos x="5437" y="22"/>
              </a:cxn>
              <a:cxn ang="0">
                <a:pos x="5181" y="5"/>
              </a:cxn>
              <a:cxn ang="0">
                <a:pos x="4922" y="0"/>
              </a:cxn>
              <a:cxn ang="0">
                <a:pos x="4665" y="5"/>
              </a:cxn>
              <a:cxn ang="0">
                <a:pos x="4408" y="22"/>
              </a:cxn>
              <a:cxn ang="0">
                <a:pos x="4153" y="49"/>
              </a:cxn>
              <a:cxn ang="0">
                <a:pos x="3898" y="86"/>
              </a:cxn>
              <a:cxn ang="0">
                <a:pos x="3648" y="135"/>
              </a:cxn>
              <a:cxn ang="0">
                <a:pos x="3401" y="192"/>
              </a:cxn>
              <a:cxn ang="0">
                <a:pos x="3159" y="261"/>
              </a:cxn>
              <a:cxn ang="0">
                <a:pos x="2920" y="339"/>
              </a:cxn>
              <a:cxn ang="0">
                <a:pos x="2688" y="428"/>
              </a:cxn>
              <a:cxn ang="0">
                <a:pos x="2460" y="526"/>
              </a:cxn>
              <a:cxn ang="0">
                <a:pos x="2241" y="634"/>
              </a:cxn>
              <a:cxn ang="0">
                <a:pos x="2028" y="749"/>
              </a:cxn>
              <a:cxn ang="0">
                <a:pos x="1825" y="874"/>
              </a:cxn>
              <a:cxn ang="0">
                <a:pos x="1629" y="1008"/>
              </a:cxn>
              <a:cxn ang="0">
                <a:pos x="1442" y="1149"/>
              </a:cxn>
              <a:cxn ang="0">
                <a:pos x="1264" y="1298"/>
              </a:cxn>
              <a:cxn ang="0">
                <a:pos x="1097" y="1454"/>
              </a:cxn>
              <a:cxn ang="0">
                <a:pos x="940" y="1617"/>
              </a:cxn>
              <a:cxn ang="0">
                <a:pos x="794" y="1787"/>
              </a:cxn>
              <a:cxn ang="0">
                <a:pos x="659" y="1961"/>
              </a:cxn>
              <a:cxn ang="0">
                <a:pos x="536" y="2142"/>
              </a:cxn>
              <a:cxn ang="0">
                <a:pos x="426" y="2328"/>
              </a:cxn>
              <a:cxn ang="0">
                <a:pos x="327" y="2517"/>
              </a:cxn>
              <a:cxn ang="0">
                <a:pos x="240" y="2712"/>
              </a:cxn>
              <a:cxn ang="0">
                <a:pos x="167" y="2908"/>
              </a:cxn>
              <a:cxn ang="0">
                <a:pos x="108" y="3107"/>
              </a:cxn>
              <a:cxn ang="0">
                <a:pos x="60" y="3310"/>
              </a:cxn>
              <a:cxn ang="0">
                <a:pos x="26" y="3514"/>
              </a:cxn>
              <a:cxn ang="0">
                <a:pos x="6" y="3718"/>
              </a:cxn>
              <a:cxn ang="0">
                <a:pos x="0" y="3924"/>
              </a:cxn>
            </a:cxnLst>
            <a:rect l="0" t="0" r="r" b="b"/>
            <a:pathLst>
              <a:path w="7384" h="3924">
                <a:moveTo>
                  <a:pt x="7384" y="526"/>
                </a:moveTo>
                <a:lnTo>
                  <a:pt x="7157" y="428"/>
                </a:lnTo>
                <a:lnTo>
                  <a:pt x="6925" y="339"/>
                </a:lnTo>
                <a:lnTo>
                  <a:pt x="6687" y="261"/>
                </a:lnTo>
                <a:lnTo>
                  <a:pt x="6443" y="192"/>
                </a:lnTo>
                <a:lnTo>
                  <a:pt x="6197" y="135"/>
                </a:lnTo>
                <a:lnTo>
                  <a:pt x="5946" y="86"/>
                </a:lnTo>
                <a:lnTo>
                  <a:pt x="5693" y="49"/>
                </a:lnTo>
                <a:lnTo>
                  <a:pt x="5437" y="22"/>
                </a:lnTo>
                <a:lnTo>
                  <a:pt x="5181" y="5"/>
                </a:lnTo>
                <a:lnTo>
                  <a:pt x="4922" y="0"/>
                </a:lnTo>
                <a:lnTo>
                  <a:pt x="4665" y="5"/>
                </a:lnTo>
                <a:lnTo>
                  <a:pt x="4408" y="22"/>
                </a:lnTo>
                <a:lnTo>
                  <a:pt x="4153" y="49"/>
                </a:lnTo>
                <a:lnTo>
                  <a:pt x="3898" y="86"/>
                </a:lnTo>
                <a:lnTo>
                  <a:pt x="3648" y="135"/>
                </a:lnTo>
                <a:lnTo>
                  <a:pt x="3401" y="192"/>
                </a:lnTo>
                <a:lnTo>
                  <a:pt x="3159" y="261"/>
                </a:lnTo>
                <a:lnTo>
                  <a:pt x="2920" y="339"/>
                </a:lnTo>
                <a:lnTo>
                  <a:pt x="2688" y="428"/>
                </a:lnTo>
                <a:lnTo>
                  <a:pt x="2460" y="526"/>
                </a:lnTo>
                <a:lnTo>
                  <a:pt x="2241" y="634"/>
                </a:lnTo>
                <a:lnTo>
                  <a:pt x="2028" y="749"/>
                </a:lnTo>
                <a:lnTo>
                  <a:pt x="1825" y="874"/>
                </a:lnTo>
                <a:lnTo>
                  <a:pt x="1629" y="1008"/>
                </a:lnTo>
                <a:lnTo>
                  <a:pt x="1442" y="1149"/>
                </a:lnTo>
                <a:lnTo>
                  <a:pt x="1264" y="1298"/>
                </a:lnTo>
                <a:lnTo>
                  <a:pt x="1097" y="1454"/>
                </a:lnTo>
                <a:lnTo>
                  <a:pt x="940" y="1617"/>
                </a:lnTo>
                <a:lnTo>
                  <a:pt x="794" y="1787"/>
                </a:lnTo>
                <a:lnTo>
                  <a:pt x="659" y="1961"/>
                </a:lnTo>
                <a:lnTo>
                  <a:pt x="536" y="2142"/>
                </a:lnTo>
                <a:lnTo>
                  <a:pt x="426" y="2328"/>
                </a:lnTo>
                <a:lnTo>
                  <a:pt x="327" y="2517"/>
                </a:lnTo>
                <a:lnTo>
                  <a:pt x="240" y="2712"/>
                </a:lnTo>
                <a:lnTo>
                  <a:pt x="167" y="2908"/>
                </a:lnTo>
                <a:lnTo>
                  <a:pt x="108" y="3107"/>
                </a:lnTo>
                <a:lnTo>
                  <a:pt x="60" y="3310"/>
                </a:lnTo>
                <a:lnTo>
                  <a:pt x="26" y="3514"/>
                </a:lnTo>
                <a:lnTo>
                  <a:pt x="6" y="3718"/>
                </a:lnTo>
                <a:lnTo>
                  <a:pt x="0" y="3924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 type="triangle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>
            <a:off x="5260975" y="3659188"/>
            <a:ext cx="1588" cy="57626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5260976" y="4235450"/>
            <a:ext cx="19542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 flipH="1">
            <a:off x="5260976" y="3659187"/>
            <a:ext cx="195421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 flipH="1">
            <a:off x="9169400" y="3370263"/>
            <a:ext cx="469900" cy="2889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 flipH="1">
            <a:off x="8191500" y="1573213"/>
            <a:ext cx="469900" cy="2889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5" name="Freeform 49"/>
          <p:cNvSpPr>
            <a:spLocks/>
          </p:cNvSpPr>
          <p:nvPr/>
        </p:nvSpPr>
        <p:spPr bwMode="auto">
          <a:xfrm>
            <a:off x="9169400" y="3370262"/>
            <a:ext cx="541338" cy="865188"/>
          </a:xfrm>
          <a:custGeom>
            <a:avLst/>
            <a:gdLst/>
            <a:ahLst/>
            <a:cxnLst>
              <a:cxn ang="0">
                <a:pos x="0" y="1635"/>
              </a:cxn>
              <a:cxn ang="0">
                <a:pos x="136" y="1630"/>
              </a:cxn>
              <a:cxn ang="0">
                <a:pos x="270" y="1613"/>
              </a:cxn>
              <a:cxn ang="0">
                <a:pos x="402" y="1587"/>
              </a:cxn>
              <a:cxn ang="0">
                <a:pos x="531" y="1550"/>
              </a:cxn>
              <a:cxn ang="0">
                <a:pos x="654" y="1503"/>
              </a:cxn>
              <a:cxn ang="0">
                <a:pos x="769" y="1446"/>
              </a:cxn>
              <a:cxn ang="0">
                <a:pos x="878" y="1381"/>
              </a:cxn>
              <a:cxn ang="0">
                <a:pos x="978" y="1306"/>
              </a:cxn>
              <a:cxn ang="0">
                <a:pos x="1069" y="1225"/>
              </a:cxn>
              <a:cxn ang="0">
                <a:pos x="1148" y="1137"/>
              </a:cxn>
              <a:cxn ang="0">
                <a:pos x="1216" y="1043"/>
              </a:cxn>
              <a:cxn ang="0">
                <a:pos x="1273" y="944"/>
              </a:cxn>
              <a:cxn ang="0">
                <a:pos x="1316" y="840"/>
              </a:cxn>
              <a:cxn ang="0">
                <a:pos x="1346" y="735"/>
              </a:cxn>
              <a:cxn ang="0">
                <a:pos x="1363" y="627"/>
              </a:cxn>
              <a:cxn ang="0">
                <a:pos x="1366" y="518"/>
              </a:cxn>
              <a:cxn ang="0">
                <a:pos x="1356" y="410"/>
              </a:cxn>
              <a:cxn ang="0">
                <a:pos x="1333" y="303"/>
              </a:cxn>
              <a:cxn ang="0">
                <a:pos x="1296" y="199"/>
              </a:cxn>
              <a:cxn ang="0">
                <a:pos x="1246" y="97"/>
              </a:cxn>
              <a:cxn ang="0">
                <a:pos x="1183" y="0"/>
              </a:cxn>
            </a:cxnLst>
            <a:rect l="0" t="0" r="r" b="b"/>
            <a:pathLst>
              <a:path w="1366" h="1635">
                <a:moveTo>
                  <a:pt x="0" y="1635"/>
                </a:moveTo>
                <a:lnTo>
                  <a:pt x="136" y="1630"/>
                </a:lnTo>
                <a:lnTo>
                  <a:pt x="270" y="1613"/>
                </a:lnTo>
                <a:lnTo>
                  <a:pt x="402" y="1587"/>
                </a:lnTo>
                <a:lnTo>
                  <a:pt x="531" y="1550"/>
                </a:lnTo>
                <a:lnTo>
                  <a:pt x="654" y="1503"/>
                </a:lnTo>
                <a:lnTo>
                  <a:pt x="769" y="1446"/>
                </a:lnTo>
                <a:lnTo>
                  <a:pt x="878" y="1381"/>
                </a:lnTo>
                <a:lnTo>
                  <a:pt x="978" y="1306"/>
                </a:lnTo>
                <a:lnTo>
                  <a:pt x="1069" y="1225"/>
                </a:lnTo>
                <a:lnTo>
                  <a:pt x="1148" y="1137"/>
                </a:lnTo>
                <a:lnTo>
                  <a:pt x="1216" y="1043"/>
                </a:lnTo>
                <a:lnTo>
                  <a:pt x="1273" y="944"/>
                </a:lnTo>
                <a:lnTo>
                  <a:pt x="1316" y="840"/>
                </a:lnTo>
                <a:lnTo>
                  <a:pt x="1346" y="735"/>
                </a:lnTo>
                <a:lnTo>
                  <a:pt x="1363" y="627"/>
                </a:lnTo>
                <a:lnTo>
                  <a:pt x="1366" y="518"/>
                </a:lnTo>
                <a:lnTo>
                  <a:pt x="1356" y="410"/>
                </a:lnTo>
                <a:lnTo>
                  <a:pt x="1333" y="303"/>
                </a:lnTo>
                <a:lnTo>
                  <a:pt x="1296" y="199"/>
                </a:lnTo>
                <a:lnTo>
                  <a:pt x="1246" y="97"/>
                </a:lnTo>
                <a:lnTo>
                  <a:pt x="1183" y="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 flipH="1">
            <a:off x="6745289" y="1573212"/>
            <a:ext cx="976313" cy="1797050"/>
          </a:xfrm>
          <a:prstGeom prst="lin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6745288" y="3370263"/>
            <a:ext cx="469900" cy="288925"/>
          </a:xfrm>
          <a:prstGeom prst="lin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>
            <a:off x="7721600" y="1573213"/>
            <a:ext cx="469900" cy="288925"/>
          </a:xfrm>
          <a:prstGeom prst="lin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5087888" y="27004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WALNUT WHIP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1991544" y="38199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8723784" y="389427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61" name="Oval 60"/>
          <p:cNvSpPr/>
          <p:nvPr/>
        </p:nvSpPr>
        <p:spPr>
          <a:xfrm>
            <a:off x="2380049" y="3127868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7158543" y="4170334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1919536" y="4653137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The </a:t>
            </a:r>
            <a:r>
              <a:rPr lang="en-IE" sz="1200" b="1" dirty="0"/>
              <a:t>Walnut Whip </a:t>
            </a:r>
            <a:r>
              <a:rPr lang="en-IE" sz="1200" dirty="0"/>
              <a:t>box shown across is based on a </a:t>
            </a:r>
            <a:r>
              <a:rPr lang="en-IE" sz="1200" b="1" dirty="0"/>
              <a:t>equilateral triangle prism</a:t>
            </a:r>
            <a:r>
              <a:rPr lang="en-IE" sz="1200" dirty="0"/>
              <a:t>. Using the dimensions indicated.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an </a:t>
            </a:r>
            <a:r>
              <a:rPr lang="en-IE" sz="1200" b="1" dirty="0"/>
              <a:t>elevation</a:t>
            </a:r>
            <a:r>
              <a:rPr lang="en-IE" sz="1200" dirty="0"/>
              <a:t> of the prism looking in the direction of the arrow </a:t>
            </a:r>
            <a:r>
              <a:rPr lang="en-IE" sz="1200" b="1" dirty="0"/>
              <a:t>A.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</a:t>
            </a:r>
            <a:r>
              <a:rPr lang="en-IE" sz="1200" b="1" dirty="0"/>
              <a:t>plan</a:t>
            </a:r>
            <a:r>
              <a:rPr lang="en-IE" sz="1200" dirty="0"/>
              <a:t> of the prism looking in the direction of the arrow </a:t>
            </a:r>
            <a:r>
              <a:rPr lang="en-IE" sz="1200" b="1" dirty="0"/>
              <a:t>B</a:t>
            </a:r>
            <a:r>
              <a:rPr lang="en-IE" sz="1200" dirty="0"/>
              <a:t>, projected form the elevation.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</a:t>
            </a:r>
            <a:r>
              <a:rPr lang="en-IE" sz="1200" b="1" dirty="0"/>
              <a:t>surface development </a:t>
            </a:r>
            <a:r>
              <a:rPr lang="en-IE" sz="1200" dirty="0"/>
              <a:t>of the prism.</a:t>
            </a:r>
            <a:endParaRPr lang="en-IE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5231904" y="1253952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SURFACE DEVELOPMENT OF OBJECT</a:t>
            </a:r>
            <a:endParaRPr lang="en-GB" sz="9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799903" y="608682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160</a:t>
            </a:r>
          </a:p>
          <a:p>
            <a:r>
              <a:rPr lang="en-GB" sz="1400" b="1" dirty="0"/>
              <a:t>In 45</a:t>
            </a:r>
            <a:endParaRPr lang="en-GB" sz="1400" b="1" dirty="0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2449514" y="3198812"/>
            <a:ext cx="19526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6" name="Group 75"/>
          <p:cNvGrpSpPr/>
          <p:nvPr/>
        </p:nvGrpSpPr>
        <p:grpSpPr>
          <a:xfrm>
            <a:off x="2451152" y="3191768"/>
            <a:ext cx="1948893" cy="288000"/>
            <a:chOff x="1295033" y="4515677"/>
            <a:chExt cx="1952249" cy="201608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3285530" y="329768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90</a:t>
            </a:r>
            <a:endParaRPr lang="en-GB" sz="1000" b="1" dirty="0"/>
          </a:p>
        </p:txBody>
      </p:sp>
      <p:grpSp>
        <p:nvGrpSpPr>
          <p:cNvPr id="81" name="Group 80"/>
          <p:cNvGrpSpPr/>
          <p:nvPr/>
        </p:nvGrpSpPr>
        <p:grpSpPr>
          <a:xfrm>
            <a:off x="2100000" y="3660264"/>
            <a:ext cx="315972" cy="576064"/>
            <a:chOff x="583620" y="2485276"/>
            <a:chExt cx="315972" cy="920832"/>
          </a:xfrm>
        </p:grpSpPr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 rot="16200000">
            <a:off x="1938957" y="3717021"/>
            <a:ext cx="480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25</a:t>
            </a:r>
            <a:endParaRPr lang="en-GB" sz="1100" dirty="0"/>
          </a:p>
        </p:txBody>
      </p:sp>
      <p:sp>
        <p:nvSpPr>
          <p:cNvPr id="86" name="TextBox 85"/>
          <p:cNvSpPr txBox="1"/>
          <p:nvPr/>
        </p:nvSpPr>
        <p:spPr>
          <a:xfrm>
            <a:off x="6456040" y="602128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160</a:t>
            </a:r>
          </a:p>
          <a:p>
            <a:r>
              <a:rPr lang="en-GB" sz="1400" b="1" dirty="0"/>
              <a:t>In 45</a:t>
            </a:r>
            <a:endParaRPr lang="en-GB" sz="1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480360" y="296361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60</a:t>
            </a:r>
            <a:r>
              <a:rPr lang="en-GB" sz="1200" dirty="0"/>
              <a:t>°</a:t>
            </a:r>
            <a:endParaRPr lang="en-GB" sz="1200" dirty="0"/>
          </a:p>
        </p:txBody>
      </p:sp>
      <p:sp>
        <p:nvSpPr>
          <p:cNvPr id="88" name="Arc 87"/>
          <p:cNvSpPr/>
          <p:nvPr/>
        </p:nvSpPr>
        <p:spPr>
          <a:xfrm rot="322933">
            <a:off x="2394587" y="2904836"/>
            <a:ext cx="407718" cy="512814"/>
          </a:xfrm>
          <a:prstGeom prst="arc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 rot="10025942">
            <a:off x="7707386" y="460274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WALNUT WHIP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rot="20669828">
            <a:off x="7733072" y="2806817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WALNUT WHIP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06" name="Picture 2" descr="http://upload.wikimedia.org/wikipedia/commons/c/c6/Barcode-EAN13-Bulga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92579" y="3708524"/>
            <a:ext cx="864095" cy="46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5447928" y="1916833"/>
            <a:ext cx="165618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7030A0"/>
                </a:solidFill>
              </a:rPr>
              <a:t>ALTERNATIVE DEVELOPMENT</a:t>
            </a:r>
            <a:endParaRPr lang="en-GB" b="1" i="1" dirty="0">
              <a:solidFill>
                <a:srgbClr val="7030A0"/>
              </a:solidFill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3" y="1268760"/>
            <a:ext cx="4106353" cy="4722664"/>
          </a:xfrm>
          <a:prstGeom prst="rect">
            <a:avLst/>
          </a:pr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71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2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2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2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6" grpId="0" animBg="1"/>
      <p:bldP spid="4124" grpId="0" animBg="1"/>
      <p:bldP spid="90" grpId="0" animBg="1"/>
      <p:bldP spid="90" grpId="1" animBg="1"/>
      <p:bldP spid="89" grpId="0" animBg="1"/>
      <p:bldP spid="89" grpId="1" animBg="1"/>
      <p:bldP spid="89" grpId="2" animBg="1"/>
      <p:bldP spid="4142" grpId="0" animBg="1"/>
      <p:bldP spid="4142" grpId="1" animBg="1"/>
      <p:bldP spid="4142" grpId="2" animBg="1"/>
      <p:bldP spid="4114" grpId="0" animBg="1"/>
      <p:bldP spid="4115" grpId="0" animBg="1"/>
      <p:bldP spid="4116" grpId="0" animBg="1"/>
      <p:bldP spid="4117" grpId="0" animBg="1"/>
      <p:bldP spid="4118" grpId="0" animBg="1"/>
      <p:bldP spid="4119" grpId="0" animBg="1"/>
      <p:bldP spid="4120" grpId="0" animBg="1"/>
      <p:bldP spid="4121" grpId="0" animBg="1"/>
      <p:bldP spid="4122" grpId="0" animBg="1"/>
      <p:bldP spid="4123" grpId="0" animBg="1"/>
      <p:bldP spid="4125" grpId="0" animBg="1"/>
      <p:bldP spid="4126" grpId="0" animBg="1"/>
      <p:bldP spid="4127" grpId="0" animBg="1"/>
      <p:bldP spid="4128" grpId="0" animBg="1"/>
      <p:bldP spid="4129" grpId="0" animBg="1"/>
      <p:bldP spid="4130" grpId="0" animBg="1"/>
      <p:bldP spid="4131" grpId="0" animBg="1"/>
      <p:bldP spid="4132" grpId="0" animBg="1"/>
      <p:bldP spid="4133" grpId="0" animBg="1"/>
      <p:bldP spid="4134" grpId="0" animBg="1"/>
      <p:bldP spid="4135" grpId="0" animBg="1"/>
      <p:bldP spid="4136" grpId="0" animBg="1"/>
      <p:bldP spid="4137" grpId="0" animBg="1"/>
      <p:bldP spid="4138" grpId="0" animBg="1"/>
      <p:bldP spid="4139" grpId="0" animBg="1"/>
      <p:bldP spid="4143" grpId="0" animBg="1"/>
      <p:bldP spid="4143" grpId="1" animBg="1"/>
      <p:bldP spid="4143" grpId="2" animBg="1"/>
      <p:bldP spid="4144" grpId="0" animBg="1"/>
      <p:bldP spid="4144" grpId="1" animBg="1"/>
      <p:bldP spid="4144" grpId="2" animBg="1"/>
      <p:bldP spid="4145" grpId="0" animBg="1"/>
      <p:bldP spid="4145" grpId="1" animBg="1"/>
      <p:bldP spid="4145" grpId="2" animBg="1"/>
      <p:bldP spid="4147" grpId="0" animBg="1"/>
      <p:bldP spid="4147" grpId="1" animBg="1"/>
      <p:bldP spid="4148" grpId="0" animBg="1"/>
      <p:bldP spid="4148" grpId="1" animBg="1"/>
      <p:bldP spid="4149" grpId="0" animBg="1"/>
      <p:bldP spid="4149" grpId="1" animBg="1"/>
      <p:bldP spid="61" grpId="0" animBg="1"/>
      <p:bldP spid="62" grpId="0" animBg="1"/>
      <p:bldP spid="65" grpId="0"/>
      <p:bldP spid="66" grpId="0"/>
      <p:bldP spid="67" grpId="0"/>
      <p:bldP spid="4113" grpId="0" animBg="1"/>
      <p:bldP spid="80" grpId="0"/>
      <p:bldP spid="85" grpId="0"/>
      <p:bldP spid="86" grpId="0"/>
      <p:bldP spid="87" grpId="0"/>
      <p:bldP spid="88" grpId="0" animBg="1"/>
      <p:bldP spid="104" grpId="0"/>
      <p:bldP spid="105" grpId="0"/>
      <p:bldP spid="91" grpId="0" animBg="1"/>
      <p:bldP spid="9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5290944" y="1130301"/>
            <a:ext cx="4373756" cy="4846637"/>
            <a:chOff x="3766944" y="1130300"/>
            <a:chExt cx="4373756" cy="4846637"/>
          </a:xfrm>
        </p:grpSpPr>
        <p:sp>
          <p:nvSpPr>
            <p:cNvPr id="126" name="Freeform 125"/>
            <p:cNvSpPr/>
            <p:nvPr/>
          </p:nvSpPr>
          <p:spPr>
            <a:xfrm>
              <a:off x="4860032" y="4592637"/>
              <a:ext cx="2171700" cy="1384300"/>
            </a:xfrm>
            <a:custGeom>
              <a:avLst/>
              <a:gdLst>
                <a:gd name="connsiteX0" fmla="*/ 0 w 2171700"/>
                <a:gd name="connsiteY0" fmla="*/ 1143000 h 1152525"/>
                <a:gd name="connsiteX1" fmla="*/ 9525 w 2171700"/>
                <a:gd name="connsiteY1" fmla="*/ 9525 h 1152525"/>
                <a:gd name="connsiteX2" fmla="*/ 2171700 w 2171700"/>
                <a:gd name="connsiteY2" fmla="*/ 0 h 1152525"/>
                <a:gd name="connsiteX3" fmla="*/ 2171700 w 2171700"/>
                <a:gd name="connsiteY3" fmla="*/ 1152525 h 1152525"/>
                <a:gd name="connsiteX4" fmla="*/ 0 w 2171700"/>
                <a:gd name="connsiteY4" fmla="*/ 1143000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700" h="1152525">
                  <a:moveTo>
                    <a:pt x="0" y="1143000"/>
                  </a:moveTo>
                  <a:lnTo>
                    <a:pt x="9525" y="9525"/>
                  </a:lnTo>
                  <a:lnTo>
                    <a:pt x="2171700" y="0"/>
                  </a:lnTo>
                  <a:lnTo>
                    <a:pt x="2171700" y="1152525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4872038" y="3448050"/>
              <a:ext cx="2171700" cy="1152525"/>
            </a:xfrm>
            <a:custGeom>
              <a:avLst/>
              <a:gdLst>
                <a:gd name="connsiteX0" fmla="*/ 0 w 2171700"/>
                <a:gd name="connsiteY0" fmla="*/ 1143000 h 1152525"/>
                <a:gd name="connsiteX1" fmla="*/ 9525 w 2171700"/>
                <a:gd name="connsiteY1" fmla="*/ 9525 h 1152525"/>
                <a:gd name="connsiteX2" fmla="*/ 2171700 w 2171700"/>
                <a:gd name="connsiteY2" fmla="*/ 0 h 1152525"/>
                <a:gd name="connsiteX3" fmla="*/ 2171700 w 2171700"/>
                <a:gd name="connsiteY3" fmla="*/ 1152525 h 1152525"/>
                <a:gd name="connsiteX4" fmla="*/ 0 w 2171700"/>
                <a:gd name="connsiteY4" fmla="*/ 1143000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700" h="1152525">
                  <a:moveTo>
                    <a:pt x="0" y="1143000"/>
                  </a:moveTo>
                  <a:lnTo>
                    <a:pt x="9525" y="9525"/>
                  </a:lnTo>
                  <a:lnTo>
                    <a:pt x="2171700" y="0"/>
                  </a:lnTo>
                  <a:lnTo>
                    <a:pt x="2171700" y="1152525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042150" y="1136650"/>
              <a:ext cx="1098550" cy="2305050"/>
            </a:xfrm>
            <a:custGeom>
              <a:avLst/>
              <a:gdLst>
                <a:gd name="connsiteX0" fmla="*/ 19050 w 1098550"/>
                <a:gd name="connsiteY0" fmla="*/ 2305050 h 2305050"/>
                <a:gd name="connsiteX1" fmla="*/ 1098550 w 1098550"/>
                <a:gd name="connsiteY1" fmla="*/ 2298700 h 2305050"/>
                <a:gd name="connsiteX2" fmla="*/ 1092200 w 1098550"/>
                <a:gd name="connsiteY2" fmla="*/ 927100 h 2305050"/>
                <a:gd name="connsiteX3" fmla="*/ 444500 w 1098550"/>
                <a:gd name="connsiteY3" fmla="*/ 6350 h 2305050"/>
                <a:gd name="connsiteX4" fmla="*/ 0 w 1098550"/>
                <a:gd name="connsiteY4" fmla="*/ 0 h 2305050"/>
                <a:gd name="connsiteX5" fmla="*/ 19050 w 1098550"/>
                <a:gd name="connsiteY5" fmla="*/ 2305050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8550" h="2305050">
                  <a:moveTo>
                    <a:pt x="19050" y="2305050"/>
                  </a:moveTo>
                  <a:lnTo>
                    <a:pt x="1098550" y="2298700"/>
                  </a:lnTo>
                  <a:cubicBezTo>
                    <a:pt x="1096433" y="1841500"/>
                    <a:pt x="1094317" y="1384300"/>
                    <a:pt x="1092200" y="927100"/>
                  </a:cubicBezTo>
                  <a:lnTo>
                    <a:pt x="444500" y="6350"/>
                  </a:lnTo>
                  <a:lnTo>
                    <a:pt x="0" y="0"/>
                  </a:lnTo>
                  <a:lnTo>
                    <a:pt x="19050" y="230505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870450" y="1130300"/>
              <a:ext cx="2184400" cy="2324100"/>
            </a:xfrm>
            <a:custGeom>
              <a:avLst/>
              <a:gdLst>
                <a:gd name="connsiteX0" fmla="*/ 0 w 2184400"/>
                <a:gd name="connsiteY0" fmla="*/ 2324100 h 2324100"/>
                <a:gd name="connsiteX1" fmla="*/ 0 w 2184400"/>
                <a:gd name="connsiteY1" fmla="*/ 0 h 2324100"/>
                <a:gd name="connsiteX2" fmla="*/ 2184400 w 2184400"/>
                <a:gd name="connsiteY2" fmla="*/ 0 h 2324100"/>
                <a:gd name="connsiteX3" fmla="*/ 2184400 w 2184400"/>
                <a:gd name="connsiteY3" fmla="*/ 2311400 h 2324100"/>
                <a:gd name="connsiteX4" fmla="*/ 0 w 2184400"/>
                <a:gd name="connsiteY4" fmla="*/ 232410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400" h="2324100">
                  <a:moveTo>
                    <a:pt x="0" y="2324100"/>
                  </a:moveTo>
                  <a:lnTo>
                    <a:pt x="0" y="0"/>
                  </a:lnTo>
                  <a:lnTo>
                    <a:pt x="2184400" y="0"/>
                  </a:lnTo>
                  <a:lnTo>
                    <a:pt x="2184400" y="2311400"/>
                  </a:lnTo>
                  <a:lnTo>
                    <a:pt x="0" y="2324100"/>
                  </a:lnTo>
                  <a:close/>
                </a:path>
              </a:pathLst>
            </a:custGeom>
            <a:solidFill>
              <a:schemeClr val="tx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3766944" y="1134269"/>
              <a:ext cx="1097280" cy="2301240"/>
            </a:xfrm>
            <a:custGeom>
              <a:avLst/>
              <a:gdLst>
                <a:gd name="connsiteX0" fmla="*/ 0 w 1097280"/>
                <a:gd name="connsiteY0" fmla="*/ 2301240 h 2301240"/>
                <a:gd name="connsiteX1" fmla="*/ 7620 w 1097280"/>
                <a:gd name="connsiteY1" fmla="*/ 929640 h 2301240"/>
                <a:gd name="connsiteX2" fmla="*/ 670560 w 1097280"/>
                <a:gd name="connsiteY2" fmla="*/ 15240 h 2301240"/>
                <a:gd name="connsiteX3" fmla="*/ 1097280 w 1097280"/>
                <a:gd name="connsiteY3" fmla="*/ 0 h 2301240"/>
                <a:gd name="connsiteX4" fmla="*/ 1089660 w 1097280"/>
                <a:gd name="connsiteY4" fmla="*/ 2301240 h 2301240"/>
                <a:gd name="connsiteX5" fmla="*/ 0 w 1097280"/>
                <a:gd name="connsiteY5" fmla="*/ 2301240 h 23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7280" h="2301240">
                  <a:moveTo>
                    <a:pt x="0" y="2301240"/>
                  </a:moveTo>
                  <a:lnTo>
                    <a:pt x="7620" y="929640"/>
                  </a:lnTo>
                  <a:lnTo>
                    <a:pt x="670560" y="15240"/>
                  </a:lnTo>
                  <a:lnTo>
                    <a:pt x="1097280" y="0"/>
                  </a:lnTo>
                  <a:lnTo>
                    <a:pt x="1089660" y="2301240"/>
                  </a:lnTo>
                  <a:lnTo>
                    <a:pt x="0" y="230124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2" name="TextBox 141"/>
            <p:cNvSpPr txBox="1"/>
            <p:nvPr/>
          </p:nvSpPr>
          <p:spPr>
            <a:xfrm rot="10800000">
              <a:off x="5178424" y="5054599"/>
              <a:ext cx="16502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000" b="1" i="1" dirty="0">
                  <a:solidFill>
                    <a:srgbClr val="FF0000"/>
                  </a:solidFill>
                  <a:effectLst>
                    <a:outerShdw blurRad="50800" dist="38100" dir="8100000" algn="tr" rotWithShape="0">
                      <a:schemeClr val="tx1">
                        <a:alpha val="68000"/>
                      </a:schemeClr>
                    </a:outerShdw>
                  </a:effectLst>
                </a:rPr>
                <a:t>FLOPPY DISK HOLDER 3000</a:t>
              </a:r>
              <a:endParaRPr lang="en-IE" sz="2000" b="1" i="1" dirty="0">
                <a:solidFill>
                  <a:srgbClr val="FF0000"/>
                </a:solidFill>
                <a:effectLst>
                  <a:outerShdw blurRad="50800" dist="38100" dir="8100000" algn="tr" rotWithShape="0">
                    <a:schemeClr val="tx1">
                      <a:alpha val="68000"/>
                    </a:schemeClr>
                  </a:outerShdw>
                </a:effectLst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436096" y="2284889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chemeClr val="bg1"/>
                  </a:solidFill>
                </a:rPr>
                <a:t>BACK</a:t>
              </a:r>
              <a:endParaRPr lang="en-IE" dirty="0">
                <a:solidFill>
                  <a:schemeClr val="bg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164288" y="227687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chemeClr val="bg1"/>
                  </a:solidFill>
                </a:rPr>
                <a:t>SIDE</a:t>
              </a:r>
              <a:endParaRPr lang="en-IE" dirty="0">
                <a:solidFill>
                  <a:schemeClr val="bg1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923928" y="227687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chemeClr val="bg1"/>
                  </a:solidFill>
                </a:rPr>
                <a:t>SIDE</a:t>
              </a:r>
              <a:endParaRPr lang="en-IE" dirty="0">
                <a:solidFill>
                  <a:schemeClr val="bg1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508104" y="3851756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chemeClr val="bg1"/>
                  </a:solidFill>
                </a:rPr>
                <a:t>BASE</a:t>
              </a:r>
              <a:endParaRPr lang="en-IE" dirty="0">
                <a:solidFill>
                  <a:schemeClr val="bg1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489054" y="471585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chemeClr val="bg1"/>
                  </a:solidFill>
                </a:rPr>
                <a:t>FRONT</a:t>
              </a:r>
              <a:endParaRPr lang="en-I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2456507" y="1143001"/>
            <a:ext cx="1162646" cy="5067677"/>
            <a:chOff x="932507" y="1143000"/>
            <a:chExt cx="1162646" cy="5067677"/>
          </a:xfrm>
        </p:grpSpPr>
        <p:sp>
          <p:nvSpPr>
            <p:cNvPr id="149" name="Freeform 148"/>
            <p:cNvSpPr/>
            <p:nvPr/>
          </p:nvSpPr>
          <p:spPr>
            <a:xfrm>
              <a:off x="932507" y="3892990"/>
              <a:ext cx="1113576" cy="2317687"/>
            </a:xfrm>
            <a:custGeom>
              <a:avLst/>
              <a:gdLst>
                <a:gd name="connsiteX0" fmla="*/ 0 w 1113576"/>
                <a:gd name="connsiteY0" fmla="*/ 9054 h 2317687"/>
                <a:gd name="connsiteX1" fmla="*/ 27160 w 1113576"/>
                <a:gd name="connsiteY1" fmla="*/ 2308634 h 2317687"/>
                <a:gd name="connsiteX2" fmla="*/ 1113576 w 1113576"/>
                <a:gd name="connsiteY2" fmla="*/ 2317687 h 2317687"/>
                <a:gd name="connsiteX3" fmla="*/ 1095469 w 1113576"/>
                <a:gd name="connsiteY3" fmla="*/ 0 h 2317687"/>
                <a:gd name="connsiteX4" fmla="*/ 0 w 1113576"/>
                <a:gd name="connsiteY4" fmla="*/ 9054 h 231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76" h="2317687">
                  <a:moveTo>
                    <a:pt x="0" y="9054"/>
                  </a:moveTo>
                  <a:lnTo>
                    <a:pt x="27160" y="2308634"/>
                  </a:lnTo>
                  <a:lnTo>
                    <a:pt x="1113576" y="2317687"/>
                  </a:lnTo>
                  <a:lnTo>
                    <a:pt x="1095469" y="0"/>
                  </a:lnTo>
                  <a:lnTo>
                    <a:pt x="0" y="90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944880" y="1143000"/>
              <a:ext cx="1097280" cy="2301240"/>
            </a:xfrm>
            <a:custGeom>
              <a:avLst/>
              <a:gdLst>
                <a:gd name="connsiteX0" fmla="*/ 0 w 1097280"/>
                <a:gd name="connsiteY0" fmla="*/ 2301240 h 2301240"/>
                <a:gd name="connsiteX1" fmla="*/ 7620 w 1097280"/>
                <a:gd name="connsiteY1" fmla="*/ 929640 h 2301240"/>
                <a:gd name="connsiteX2" fmla="*/ 670560 w 1097280"/>
                <a:gd name="connsiteY2" fmla="*/ 15240 h 2301240"/>
                <a:gd name="connsiteX3" fmla="*/ 1097280 w 1097280"/>
                <a:gd name="connsiteY3" fmla="*/ 0 h 2301240"/>
                <a:gd name="connsiteX4" fmla="*/ 1089660 w 1097280"/>
                <a:gd name="connsiteY4" fmla="*/ 2301240 h 2301240"/>
                <a:gd name="connsiteX5" fmla="*/ 0 w 1097280"/>
                <a:gd name="connsiteY5" fmla="*/ 2301240 h 230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7280" h="2301240">
                  <a:moveTo>
                    <a:pt x="0" y="2301240"/>
                  </a:moveTo>
                  <a:lnTo>
                    <a:pt x="7620" y="929640"/>
                  </a:lnTo>
                  <a:lnTo>
                    <a:pt x="670560" y="15240"/>
                  </a:lnTo>
                  <a:lnTo>
                    <a:pt x="1097280" y="0"/>
                  </a:lnTo>
                  <a:lnTo>
                    <a:pt x="1089660" y="2301240"/>
                  </a:lnTo>
                  <a:lnTo>
                    <a:pt x="0" y="230124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231057" y="227687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chemeClr val="bg1"/>
                  </a:solidFill>
                </a:rPr>
                <a:t>SIDE</a:t>
              </a:r>
              <a:endParaRPr lang="en-IE" dirty="0">
                <a:solidFill>
                  <a:schemeClr val="bg1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187624" y="485986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chemeClr val="bg1"/>
                  </a:solidFill>
                </a:rPr>
                <a:t>BASE</a:t>
              </a:r>
              <a:endParaRPr lang="en-IE" dirty="0">
                <a:solidFill>
                  <a:schemeClr val="bg1"/>
                </a:solidFill>
              </a:endParaRPr>
            </a:p>
          </p:txBody>
        </p:sp>
      </p:grp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3560763" y="3438525"/>
            <a:ext cx="6378575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02" name="Line 58"/>
          <p:cNvSpPr>
            <a:spLocks noChangeShapeType="1"/>
          </p:cNvSpPr>
          <p:nvPr/>
        </p:nvSpPr>
        <p:spPr bwMode="auto">
          <a:xfrm>
            <a:off x="3560762" y="2054225"/>
            <a:ext cx="6402388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3560763" y="1131887"/>
            <a:ext cx="6378575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3125787" y="3438525"/>
            <a:ext cx="1588" cy="2933700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4149081"/>
            <a:ext cx="1874440" cy="21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00" name="Line 56"/>
          <p:cNvSpPr>
            <a:spLocks noChangeShapeType="1"/>
          </p:cNvSpPr>
          <p:nvPr/>
        </p:nvSpPr>
        <p:spPr bwMode="auto">
          <a:xfrm flipV="1">
            <a:off x="9658350" y="1131887"/>
            <a:ext cx="1588" cy="230663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9" name="Line 55"/>
          <p:cNvSpPr>
            <a:spLocks noChangeShapeType="1"/>
          </p:cNvSpPr>
          <p:nvPr/>
        </p:nvSpPr>
        <p:spPr bwMode="auto">
          <a:xfrm>
            <a:off x="5307012" y="1131887"/>
            <a:ext cx="1588" cy="230663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-11113" y="4762"/>
            <a:ext cx="1588" cy="68532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512887" y="4762"/>
            <a:ext cx="91376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730376" y="234950"/>
            <a:ext cx="87026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730376" y="396875"/>
            <a:ext cx="8702675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730376" y="465137"/>
            <a:ext cx="8702675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730376" y="534987"/>
            <a:ext cx="8702675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1730376" y="696912"/>
            <a:ext cx="87026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0650537" y="4762"/>
            <a:ext cx="1588" cy="68532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0433050" y="234951"/>
            <a:ext cx="1588" cy="63912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1512887" y="6858000"/>
            <a:ext cx="91376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1730376" y="6626225"/>
            <a:ext cx="87026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1730375" y="234951"/>
            <a:ext cx="1588" cy="63912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2473325" y="3438525"/>
            <a:ext cx="10874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2473325" y="3900487"/>
            <a:ext cx="10874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2473325" y="6208712"/>
            <a:ext cx="10874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2473325" y="2054225"/>
            <a:ext cx="1087438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V="1">
            <a:off x="3560762" y="1131887"/>
            <a:ext cx="1588" cy="23066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3125787" y="1131887"/>
            <a:ext cx="1588" cy="230663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2473325" y="1131887"/>
            <a:ext cx="1087438" cy="158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2473325" y="1131887"/>
            <a:ext cx="1588" cy="230663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>
            <a:off x="2473326" y="1131887"/>
            <a:ext cx="652463" cy="922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2473325" y="2054225"/>
            <a:ext cx="1588" cy="13843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3125788" y="1131887"/>
            <a:ext cx="434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2473325" y="3438526"/>
            <a:ext cx="1588" cy="2949575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3560762" y="3438526"/>
            <a:ext cx="1588" cy="2949575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2473325" y="3900488"/>
            <a:ext cx="1588" cy="23082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3560762" y="3900488"/>
            <a:ext cx="1588" cy="23082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6394450" y="1131887"/>
            <a:ext cx="1588" cy="230663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8570912" y="1131887"/>
            <a:ext cx="1588" cy="230663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6394451" y="3438525"/>
            <a:ext cx="2176463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H="1">
            <a:off x="6394451" y="1131887"/>
            <a:ext cx="21764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5307012" y="3438525"/>
            <a:ext cx="10874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H="1">
            <a:off x="5307013" y="1131887"/>
            <a:ext cx="652463" cy="922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5307012" y="2054225"/>
            <a:ext cx="1588" cy="13843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5959476" y="1131887"/>
            <a:ext cx="434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H="1">
            <a:off x="8570912" y="3438525"/>
            <a:ext cx="10874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>
            <a:off x="9005888" y="1131887"/>
            <a:ext cx="652463" cy="9223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9658350" y="2054225"/>
            <a:ext cx="1588" cy="13843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 flipH="1">
            <a:off x="8570913" y="1131887"/>
            <a:ext cx="4349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6394450" y="3438526"/>
            <a:ext cx="1588" cy="2847975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8570912" y="3438526"/>
            <a:ext cx="1588" cy="2847975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3" name="Freeform 49"/>
          <p:cNvSpPr>
            <a:spLocks/>
          </p:cNvSpPr>
          <p:nvPr/>
        </p:nvSpPr>
        <p:spPr bwMode="auto">
          <a:xfrm>
            <a:off x="5307012" y="3438526"/>
            <a:ext cx="1087438" cy="1154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241"/>
              </a:cxn>
              <a:cxn ang="0">
                <a:pos x="38" y="478"/>
              </a:cxn>
              <a:cxn ang="0">
                <a:pos x="85" y="714"/>
              </a:cxn>
              <a:cxn ang="0">
                <a:pos x="149" y="944"/>
              </a:cxn>
              <a:cxn ang="0">
                <a:pos x="231" y="1167"/>
              </a:cxn>
              <a:cxn ang="0">
                <a:pos x="330" y="1383"/>
              </a:cxn>
              <a:cxn ang="0">
                <a:pos x="447" y="1590"/>
              </a:cxn>
              <a:cxn ang="0">
                <a:pos x="578" y="1786"/>
              </a:cxn>
              <a:cxn ang="0">
                <a:pos x="724" y="1969"/>
              </a:cxn>
              <a:cxn ang="0">
                <a:pos x="885" y="2139"/>
              </a:cxn>
              <a:cxn ang="0">
                <a:pos x="1058" y="2294"/>
              </a:cxn>
              <a:cxn ang="0">
                <a:pos x="1242" y="2433"/>
              </a:cxn>
              <a:cxn ang="0">
                <a:pos x="1437" y="2557"/>
              </a:cxn>
              <a:cxn ang="0">
                <a:pos x="1640" y="2662"/>
              </a:cxn>
              <a:cxn ang="0">
                <a:pos x="1851" y="2750"/>
              </a:cxn>
              <a:cxn ang="0">
                <a:pos x="2068" y="2818"/>
              </a:cxn>
              <a:cxn ang="0">
                <a:pos x="2291" y="2867"/>
              </a:cxn>
              <a:cxn ang="0">
                <a:pos x="2514" y="2897"/>
              </a:cxn>
              <a:cxn ang="0">
                <a:pos x="2741" y="2907"/>
              </a:cxn>
            </a:cxnLst>
            <a:rect l="0" t="0" r="r" b="b"/>
            <a:pathLst>
              <a:path w="2741" h="2907">
                <a:moveTo>
                  <a:pt x="0" y="0"/>
                </a:moveTo>
                <a:lnTo>
                  <a:pt x="10" y="241"/>
                </a:lnTo>
                <a:lnTo>
                  <a:pt x="38" y="478"/>
                </a:lnTo>
                <a:lnTo>
                  <a:pt x="85" y="714"/>
                </a:lnTo>
                <a:lnTo>
                  <a:pt x="149" y="944"/>
                </a:lnTo>
                <a:lnTo>
                  <a:pt x="231" y="1167"/>
                </a:lnTo>
                <a:lnTo>
                  <a:pt x="330" y="1383"/>
                </a:lnTo>
                <a:lnTo>
                  <a:pt x="447" y="1590"/>
                </a:lnTo>
                <a:lnTo>
                  <a:pt x="578" y="1786"/>
                </a:lnTo>
                <a:lnTo>
                  <a:pt x="724" y="1969"/>
                </a:lnTo>
                <a:lnTo>
                  <a:pt x="885" y="2139"/>
                </a:lnTo>
                <a:lnTo>
                  <a:pt x="1058" y="2294"/>
                </a:lnTo>
                <a:lnTo>
                  <a:pt x="1242" y="2433"/>
                </a:lnTo>
                <a:lnTo>
                  <a:pt x="1437" y="2557"/>
                </a:lnTo>
                <a:lnTo>
                  <a:pt x="1640" y="2662"/>
                </a:lnTo>
                <a:lnTo>
                  <a:pt x="1851" y="2750"/>
                </a:lnTo>
                <a:lnTo>
                  <a:pt x="2068" y="2818"/>
                </a:lnTo>
                <a:lnTo>
                  <a:pt x="2291" y="2867"/>
                </a:lnTo>
                <a:lnTo>
                  <a:pt x="2514" y="2897"/>
                </a:lnTo>
                <a:lnTo>
                  <a:pt x="2741" y="2907"/>
                </a:lnTo>
              </a:path>
            </a:pathLst>
          </a:cu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6394451" y="4592637"/>
            <a:ext cx="2176463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6394451" y="5976937"/>
            <a:ext cx="21764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6" name="Line 52"/>
          <p:cNvSpPr>
            <a:spLocks noChangeShapeType="1"/>
          </p:cNvSpPr>
          <p:nvPr/>
        </p:nvSpPr>
        <p:spPr bwMode="auto">
          <a:xfrm flipV="1">
            <a:off x="6394450" y="3438526"/>
            <a:ext cx="1588" cy="25384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" name="Line 53"/>
          <p:cNvSpPr>
            <a:spLocks noChangeShapeType="1"/>
          </p:cNvSpPr>
          <p:nvPr/>
        </p:nvSpPr>
        <p:spPr bwMode="auto">
          <a:xfrm flipV="1">
            <a:off x="8570912" y="3438526"/>
            <a:ext cx="1588" cy="25384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8" name="Line 54"/>
          <p:cNvSpPr>
            <a:spLocks noChangeShapeType="1"/>
          </p:cNvSpPr>
          <p:nvPr/>
        </p:nvSpPr>
        <p:spPr bwMode="auto">
          <a:xfrm flipV="1">
            <a:off x="5959475" y="1131887"/>
            <a:ext cx="1588" cy="230663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01" name="Line 57"/>
          <p:cNvSpPr>
            <a:spLocks noChangeShapeType="1"/>
          </p:cNvSpPr>
          <p:nvPr/>
        </p:nvSpPr>
        <p:spPr bwMode="auto">
          <a:xfrm>
            <a:off x="9005887" y="1131887"/>
            <a:ext cx="1588" cy="2306638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4583832" y="2860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FLOPPY  DISK  HOLDER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1991544" y="38834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8723784" y="395777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62" name="Oval 61"/>
          <p:cNvSpPr/>
          <p:nvPr/>
        </p:nvSpPr>
        <p:spPr>
          <a:xfrm>
            <a:off x="2419401" y="3378201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8112224" y="6165304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SURFACE DEVELOPMENT OF OBJECT</a:t>
            </a:r>
            <a:endParaRPr lang="en-GB" sz="900" b="1" dirty="0"/>
          </a:p>
        </p:txBody>
      </p:sp>
      <p:sp>
        <p:nvSpPr>
          <p:cNvPr id="64" name="Oval 63"/>
          <p:cNvSpPr/>
          <p:nvPr/>
        </p:nvSpPr>
        <p:spPr>
          <a:xfrm>
            <a:off x="6333233" y="3386213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2711624" y="625001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PLAN</a:t>
            </a:r>
            <a:endParaRPr lang="en-GB" sz="900" b="1" dirty="0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73172"/>
            <a:ext cx="2185927" cy="250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13668672" y="4423014"/>
            <a:ext cx="25202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dirty="0"/>
              <a:t>A pictorial view of a Disk Box is shown over.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front elevation of the box in the direction of the arrow A.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plan looking in the direction of the arrow B, projected from the elevation.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development of the box. </a:t>
            </a:r>
            <a:endParaRPr lang="en-IE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1703512" y="616530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120</a:t>
            </a:r>
          </a:p>
          <a:p>
            <a:r>
              <a:rPr lang="en-GB" sz="1400" b="1" dirty="0"/>
              <a:t>In 35</a:t>
            </a:r>
            <a:endParaRPr lang="en-GB" sz="1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5159896" y="614614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/>
              <a:t>In 215</a:t>
            </a:r>
            <a:endParaRPr lang="en-GB" sz="1400" b="1" dirty="0"/>
          </a:p>
        </p:txBody>
      </p:sp>
      <p:sp>
        <p:nvSpPr>
          <p:cNvPr id="8" name="Freeform 7"/>
          <p:cNvSpPr/>
          <p:nvPr/>
        </p:nvSpPr>
        <p:spPr>
          <a:xfrm>
            <a:off x="4167188" y="4895850"/>
            <a:ext cx="1162050" cy="1233488"/>
          </a:xfrm>
          <a:custGeom>
            <a:avLst/>
            <a:gdLst>
              <a:gd name="connsiteX0" fmla="*/ 0 w 1162050"/>
              <a:gd name="connsiteY0" fmla="*/ 0 h 1233488"/>
              <a:gd name="connsiteX1" fmla="*/ 85725 w 1162050"/>
              <a:gd name="connsiteY1" fmla="*/ 685800 h 1233488"/>
              <a:gd name="connsiteX2" fmla="*/ 1123950 w 1162050"/>
              <a:gd name="connsiteY2" fmla="*/ 1233488 h 1233488"/>
              <a:gd name="connsiteX3" fmla="*/ 1162050 w 1162050"/>
              <a:gd name="connsiteY3" fmla="*/ 476250 h 1233488"/>
              <a:gd name="connsiteX4" fmla="*/ 0 w 1162050"/>
              <a:gd name="connsiteY4" fmla="*/ 0 h 123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050" h="1233488">
                <a:moveTo>
                  <a:pt x="0" y="0"/>
                </a:moveTo>
                <a:lnTo>
                  <a:pt x="85725" y="685800"/>
                </a:lnTo>
                <a:lnTo>
                  <a:pt x="1123950" y="1233488"/>
                </a:lnTo>
                <a:lnTo>
                  <a:pt x="1162050" y="47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2" name="TextBox 81"/>
          <p:cNvSpPr txBox="1"/>
          <p:nvPr/>
        </p:nvSpPr>
        <p:spPr>
          <a:xfrm>
            <a:off x="4024535" y="5274520"/>
            <a:ext cx="1610843" cy="584775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IE" sz="1600" b="1" i="1" dirty="0">
                <a:solidFill>
                  <a:srgbClr val="FF0000"/>
                </a:solidFill>
                <a:effectLst>
                  <a:outerShdw blurRad="50800" dist="38100" dir="8100000" algn="tr" rotWithShape="0">
                    <a:schemeClr val="tx1">
                      <a:alpha val="68000"/>
                    </a:schemeClr>
                  </a:outerShdw>
                </a:effectLst>
              </a:rPr>
              <a:t>FLOPPY DISK HOLDER 3000</a:t>
            </a:r>
            <a:endParaRPr lang="en-IE" sz="1600" b="1" i="1" dirty="0">
              <a:solidFill>
                <a:srgbClr val="FF0000"/>
              </a:solidFill>
              <a:effectLst>
                <a:outerShdw blurRad="50800" dist="38100" dir="8100000" algn="tr" rotWithShape="0">
                  <a:schemeClr val="tx1">
                    <a:alpha val="68000"/>
                  </a:schemeClr>
                </a:outerShdw>
              </a:effectLst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473326" y="3420067"/>
            <a:ext cx="1089025" cy="288000"/>
            <a:chOff x="1295033" y="4515677"/>
            <a:chExt cx="1952249" cy="201608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2875756" y="3567269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50</a:t>
            </a:r>
            <a:endParaRPr lang="en-GB" sz="1000" b="1" dirty="0"/>
          </a:p>
        </p:txBody>
      </p:sp>
      <p:grpSp>
        <p:nvGrpSpPr>
          <p:cNvPr id="96" name="Group 95"/>
          <p:cNvGrpSpPr/>
          <p:nvPr/>
        </p:nvGrpSpPr>
        <p:grpSpPr>
          <a:xfrm>
            <a:off x="2083619" y="1124745"/>
            <a:ext cx="315972" cy="2317973"/>
            <a:chOff x="583620" y="2485276"/>
            <a:chExt cx="315972" cy="920832"/>
          </a:xfrm>
        </p:grpSpPr>
        <p:cxnSp>
          <p:nvCxnSpPr>
            <p:cNvPr id="97" name="Straight Arrow Connector 96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1944936" y="217438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100</a:t>
            </a:r>
            <a:endParaRPr lang="en-GB" sz="1000" b="1" dirty="0"/>
          </a:p>
        </p:txBody>
      </p:sp>
      <p:cxnSp>
        <p:nvCxnSpPr>
          <p:cNvPr id="101" name="Straight Connector 100"/>
          <p:cNvCxnSpPr/>
          <p:nvPr/>
        </p:nvCxnSpPr>
        <p:spPr>
          <a:xfrm rot="5400000" flipH="1" flipV="1">
            <a:off x="3044713" y="3518559"/>
            <a:ext cx="1614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709243" y="3383239"/>
            <a:ext cx="409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30</a:t>
            </a:r>
            <a:endParaRPr lang="en-GB" sz="9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3181772" y="3387472"/>
            <a:ext cx="409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20</a:t>
            </a:r>
            <a:endParaRPr lang="en-GB" sz="900" b="1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2058219" y="3904591"/>
            <a:ext cx="315972" cy="2317973"/>
            <a:chOff x="583620" y="2485276"/>
            <a:chExt cx="315972" cy="920832"/>
          </a:xfrm>
        </p:grpSpPr>
        <p:cxnSp>
          <p:nvCxnSpPr>
            <p:cNvPr id="105" name="Straight Arrow Connector 104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1919536" y="4954231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100</a:t>
            </a:r>
            <a:endParaRPr lang="en-GB" sz="1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207568" y="2691828"/>
            <a:ext cx="409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6</a:t>
            </a:r>
            <a:r>
              <a:rPr lang="en-GB" sz="900" b="1" dirty="0"/>
              <a:t>0</a:t>
            </a:r>
            <a:endParaRPr lang="en-GB" sz="900" b="1" dirty="0"/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2340980" y="2052301"/>
            <a:ext cx="1411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224660" y="1379858"/>
            <a:ext cx="409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40</a:t>
            </a:r>
            <a:endParaRPr lang="en-GB" sz="900" b="1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8665046" y="4588556"/>
            <a:ext cx="315972" cy="1404119"/>
            <a:chOff x="583620" y="2485276"/>
            <a:chExt cx="315972" cy="920832"/>
          </a:xfrm>
        </p:grpSpPr>
        <p:cxnSp>
          <p:nvCxnSpPr>
            <p:cNvPr id="115" name="Straight Arrow Connector 114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/>
          <p:cNvSpPr txBox="1"/>
          <p:nvPr/>
        </p:nvSpPr>
        <p:spPr>
          <a:xfrm>
            <a:off x="8832304" y="3902860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50</a:t>
            </a:r>
            <a:endParaRPr lang="en-GB" sz="10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8832304" y="5199004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60</a:t>
            </a:r>
            <a:endParaRPr lang="en-GB" sz="1000" b="1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5303913" y="3501008"/>
            <a:ext cx="1089025" cy="288000"/>
            <a:chOff x="1295033" y="4515677"/>
            <a:chExt cx="1952249" cy="201608"/>
          </a:xfrm>
        </p:grpSpPr>
        <p:cxnSp>
          <p:nvCxnSpPr>
            <p:cNvPr id="121" name="Straight Arrow Connector 120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5706343" y="3648210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50</a:t>
            </a:r>
            <a:endParaRPr lang="en-GB" sz="1000" b="1" dirty="0"/>
          </a:p>
        </p:txBody>
      </p:sp>
      <p:cxnSp>
        <p:nvCxnSpPr>
          <p:cNvPr id="130" name="Straight Connector 129"/>
          <p:cNvCxnSpPr/>
          <p:nvPr/>
        </p:nvCxnSpPr>
        <p:spPr>
          <a:xfrm rot="5400000" flipH="1" flipV="1">
            <a:off x="5874744" y="1072615"/>
            <a:ext cx="1614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5539274" y="941527"/>
            <a:ext cx="3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30</a:t>
            </a:r>
            <a:endParaRPr lang="en-GB" sz="9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6011803" y="941528"/>
            <a:ext cx="409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20</a:t>
            </a:r>
            <a:endParaRPr lang="en-GB" sz="900" b="1" dirty="0"/>
          </a:p>
        </p:txBody>
      </p:sp>
      <p:cxnSp>
        <p:nvCxnSpPr>
          <p:cNvPr id="133" name="Straight Connector 132"/>
          <p:cNvCxnSpPr/>
          <p:nvPr/>
        </p:nvCxnSpPr>
        <p:spPr>
          <a:xfrm rot="5400000" flipH="1" flipV="1">
            <a:off x="5223209" y="1063090"/>
            <a:ext cx="1614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 flipH="1" flipV="1">
            <a:off x="6322379" y="1057241"/>
            <a:ext cx="1614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 flipH="1" flipV="1">
            <a:off x="8492144" y="1042383"/>
            <a:ext cx="1614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 flipH="1" flipV="1">
            <a:off x="8933716" y="1042383"/>
            <a:ext cx="1614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 flipH="1" flipV="1">
            <a:off x="9581789" y="1070958"/>
            <a:ext cx="1614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8680192" y="942628"/>
            <a:ext cx="308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30</a:t>
            </a:r>
            <a:endParaRPr lang="en-GB" sz="900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9152721" y="942629"/>
            <a:ext cx="409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20</a:t>
            </a:r>
            <a:endParaRPr lang="en-GB" sz="9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7256130" y="927771"/>
            <a:ext cx="409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100</a:t>
            </a:r>
            <a:endParaRPr lang="en-GB" sz="900" b="1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8665046" y="3438526"/>
            <a:ext cx="315972" cy="1157277"/>
            <a:chOff x="583620" y="2485276"/>
            <a:chExt cx="315972" cy="920832"/>
          </a:xfrm>
        </p:grpSpPr>
        <p:cxnSp>
          <p:nvCxnSpPr>
            <p:cNvPr id="111" name="Straight Arrow Connector 110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641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5286375" y="2062164"/>
            <a:ext cx="4967992" cy="3109391"/>
            <a:chOff x="3762375" y="2062163"/>
            <a:chExt cx="4967992" cy="3109391"/>
          </a:xfrm>
        </p:grpSpPr>
        <p:sp>
          <p:nvSpPr>
            <p:cNvPr id="101" name="Freeform 100"/>
            <p:cNvSpPr/>
            <p:nvPr/>
          </p:nvSpPr>
          <p:spPr>
            <a:xfrm>
              <a:off x="7977892" y="3645024"/>
              <a:ext cx="752475" cy="735495"/>
            </a:xfrm>
            <a:custGeom>
              <a:avLst/>
              <a:gdLst>
                <a:gd name="connsiteX0" fmla="*/ 4763 w 752475"/>
                <a:gd name="connsiteY0" fmla="*/ 0 h 1552575"/>
                <a:gd name="connsiteX1" fmla="*/ 0 w 752475"/>
                <a:gd name="connsiteY1" fmla="*/ 1543050 h 1552575"/>
                <a:gd name="connsiteX2" fmla="*/ 752475 w 752475"/>
                <a:gd name="connsiteY2" fmla="*/ 1552575 h 1552575"/>
                <a:gd name="connsiteX3" fmla="*/ 747713 w 752475"/>
                <a:gd name="connsiteY3" fmla="*/ 14288 h 1552575"/>
                <a:gd name="connsiteX4" fmla="*/ 4763 w 752475"/>
                <a:gd name="connsiteY4" fmla="*/ 0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1552575">
                  <a:moveTo>
                    <a:pt x="4763" y="0"/>
                  </a:moveTo>
                  <a:cubicBezTo>
                    <a:pt x="3175" y="514350"/>
                    <a:pt x="1588" y="1028700"/>
                    <a:pt x="0" y="1543050"/>
                  </a:cubicBezTo>
                  <a:lnTo>
                    <a:pt x="752475" y="1552575"/>
                  </a:lnTo>
                  <a:cubicBezTo>
                    <a:pt x="750888" y="1039813"/>
                    <a:pt x="749300" y="527050"/>
                    <a:pt x="747713" y="14288"/>
                  </a:cubicBezTo>
                  <a:lnTo>
                    <a:pt x="4763" y="0"/>
                  </a:lnTo>
                  <a:close/>
                </a:path>
              </a:pathLst>
            </a:cu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8100000" scaled="0"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266259" y="4365104"/>
              <a:ext cx="1762125" cy="806450"/>
            </a:xfrm>
            <a:custGeom>
              <a:avLst/>
              <a:gdLst>
                <a:gd name="connsiteX0" fmla="*/ 3175 w 1762125"/>
                <a:gd name="connsiteY0" fmla="*/ 0 h 806450"/>
                <a:gd name="connsiteX1" fmla="*/ 0 w 1762125"/>
                <a:gd name="connsiteY1" fmla="*/ 800100 h 806450"/>
                <a:gd name="connsiteX2" fmla="*/ 1762125 w 1762125"/>
                <a:gd name="connsiteY2" fmla="*/ 806450 h 806450"/>
                <a:gd name="connsiteX3" fmla="*/ 1746250 w 1762125"/>
                <a:gd name="connsiteY3" fmla="*/ 3175 h 806450"/>
                <a:gd name="connsiteX4" fmla="*/ 3175 w 1762125"/>
                <a:gd name="connsiteY4" fmla="*/ 0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125" h="806450">
                  <a:moveTo>
                    <a:pt x="3175" y="0"/>
                  </a:moveTo>
                  <a:cubicBezTo>
                    <a:pt x="2117" y="266700"/>
                    <a:pt x="1058" y="533400"/>
                    <a:pt x="0" y="800100"/>
                  </a:cubicBezTo>
                  <a:lnTo>
                    <a:pt x="1762125" y="806450"/>
                  </a:lnTo>
                  <a:lnTo>
                    <a:pt x="1746250" y="3175"/>
                  </a:lnTo>
                  <a:lnTo>
                    <a:pt x="3175" y="0"/>
                  </a:lnTo>
                  <a:close/>
                </a:path>
              </a:pathLst>
            </a:cu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81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5514975" y="2066925"/>
              <a:ext cx="747713" cy="2333625"/>
            </a:xfrm>
            <a:custGeom>
              <a:avLst/>
              <a:gdLst>
                <a:gd name="connsiteX0" fmla="*/ 4763 w 747713"/>
                <a:gd name="connsiteY0" fmla="*/ 0 h 2333625"/>
                <a:gd name="connsiteX1" fmla="*/ 747713 w 747713"/>
                <a:gd name="connsiteY1" fmla="*/ 14288 h 2333625"/>
                <a:gd name="connsiteX2" fmla="*/ 738188 w 747713"/>
                <a:gd name="connsiteY2" fmla="*/ 2333625 h 2333625"/>
                <a:gd name="connsiteX3" fmla="*/ 0 w 747713"/>
                <a:gd name="connsiteY3" fmla="*/ 2295525 h 2333625"/>
                <a:gd name="connsiteX4" fmla="*/ 4763 w 747713"/>
                <a:gd name="connsiteY4" fmla="*/ 0 h 233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713" h="2333625">
                  <a:moveTo>
                    <a:pt x="4763" y="0"/>
                  </a:moveTo>
                  <a:lnTo>
                    <a:pt x="747713" y="14288"/>
                  </a:lnTo>
                  <a:lnTo>
                    <a:pt x="738188" y="2333625"/>
                  </a:lnTo>
                  <a:lnTo>
                    <a:pt x="0" y="2295525"/>
                  </a:lnTo>
                  <a:cubicBezTo>
                    <a:pt x="1588" y="1530350"/>
                    <a:pt x="3175" y="765175"/>
                    <a:pt x="4763" y="0"/>
                  </a:cubicBezTo>
                  <a:close/>
                </a:path>
              </a:pathLst>
            </a:custGeom>
            <a:gradFill flip="none" rotWithShape="1">
              <a:gsLst>
                <a:gs pos="35000">
                  <a:schemeClr val="tx1">
                    <a:lumMod val="95000"/>
                    <a:lumOff val="5000"/>
                  </a:schemeClr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762375" y="2062163"/>
              <a:ext cx="1747838" cy="2338387"/>
            </a:xfrm>
            <a:custGeom>
              <a:avLst/>
              <a:gdLst>
                <a:gd name="connsiteX0" fmla="*/ 0 w 1747838"/>
                <a:gd name="connsiteY0" fmla="*/ 1571625 h 2338387"/>
                <a:gd name="connsiteX1" fmla="*/ 4763 w 1747838"/>
                <a:gd name="connsiteY1" fmla="*/ 2333625 h 2338387"/>
                <a:gd name="connsiteX2" fmla="*/ 1747838 w 1747838"/>
                <a:gd name="connsiteY2" fmla="*/ 2338387 h 2338387"/>
                <a:gd name="connsiteX3" fmla="*/ 1747838 w 1747838"/>
                <a:gd name="connsiteY3" fmla="*/ 4762 h 2338387"/>
                <a:gd name="connsiteX4" fmla="*/ 1314450 w 1747838"/>
                <a:gd name="connsiteY4" fmla="*/ 0 h 2338387"/>
                <a:gd name="connsiteX5" fmla="*/ 0 w 1747838"/>
                <a:gd name="connsiteY5" fmla="*/ 1571625 h 233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7838" h="2338387">
                  <a:moveTo>
                    <a:pt x="0" y="1571625"/>
                  </a:moveTo>
                  <a:cubicBezTo>
                    <a:pt x="1588" y="1825625"/>
                    <a:pt x="3175" y="2079625"/>
                    <a:pt x="4763" y="2333625"/>
                  </a:cubicBezTo>
                  <a:lnTo>
                    <a:pt x="1747838" y="2338387"/>
                  </a:lnTo>
                  <a:lnTo>
                    <a:pt x="1747838" y="4762"/>
                  </a:lnTo>
                  <a:lnTo>
                    <a:pt x="1314450" y="0"/>
                  </a:lnTo>
                  <a:lnTo>
                    <a:pt x="0" y="15716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266259" y="2089423"/>
              <a:ext cx="1752600" cy="2305050"/>
            </a:xfrm>
            <a:custGeom>
              <a:avLst/>
              <a:gdLst>
                <a:gd name="connsiteX0" fmla="*/ 4763 w 1752600"/>
                <a:gd name="connsiteY0" fmla="*/ 0 h 2305050"/>
                <a:gd name="connsiteX1" fmla="*/ 438150 w 1752600"/>
                <a:gd name="connsiteY1" fmla="*/ 0 h 2305050"/>
                <a:gd name="connsiteX2" fmla="*/ 1752600 w 1752600"/>
                <a:gd name="connsiteY2" fmla="*/ 1543050 h 2305050"/>
                <a:gd name="connsiteX3" fmla="*/ 1738313 w 1752600"/>
                <a:gd name="connsiteY3" fmla="*/ 2290763 h 2305050"/>
                <a:gd name="connsiteX4" fmla="*/ 0 w 1752600"/>
                <a:gd name="connsiteY4" fmla="*/ 2305050 h 2305050"/>
                <a:gd name="connsiteX5" fmla="*/ 4763 w 1752600"/>
                <a:gd name="connsiteY5" fmla="*/ 0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2600" h="2305050">
                  <a:moveTo>
                    <a:pt x="4763" y="0"/>
                  </a:moveTo>
                  <a:lnTo>
                    <a:pt x="438150" y="0"/>
                  </a:lnTo>
                  <a:lnTo>
                    <a:pt x="1752600" y="1543050"/>
                  </a:lnTo>
                  <a:lnTo>
                    <a:pt x="1738313" y="2290763"/>
                  </a:lnTo>
                  <a:lnTo>
                    <a:pt x="0" y="2305050"/>
                  </a:lnTo>
                  <a:cubicBezTo>
                    <a:pt x="1588" y="1539875"/>
                    <a:pt x="3175" y="774700"/>
                    <a:pt x="476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943101" y="2066926"/>
            <a:ext cx="2962275" cy="3590925"/>
            <a:chOff x="419100" y="2066925"/>
            <a:chExt cx="2962275" cy="3590925"/>
          </a:xfrm>
        </p:grpSpPr>
        <p:sp>
          <p:nvSpPr>
            <p:cNvPr id="107" name="Freeform 106"/>
            <p:cNvSpPr/>
            <p:nvPr/>
          </p:nvSpPr>
          <p:spPr>
            <a:xfrm>
              <a:off x="424114" y="3645024"/>
              <a:ext cx="752475" cy="735495"/>
            </a:xfrm>
            <a:custGeom>
              <a:avLst/>
              <a:gdLst>
                <a:gd name="connsiteX0" fmla="*/ 4763 w 752475"/>
                <a:gd name="connsiteY0" fmla="*/ 0 h 1552575"/>
                <a:gd name="connsiteX1" fmla="*/ 0 w 752475"/>
                <a:gd name="connsiteY1" fmla="*/ 1543050 h 1552575"/>
                <a:gd name="connsiteX2" fmla="*/ 752475 w 752475"/>
                <a:gd name="connsiteY2" fmla="*/ 1552575 h 1552575"/>
                <a:gd name="connsiteX3" fmla="*/ 747713 w 752475"/>
                <a:gd name="connsiteY3" fmla="*/ 14288 h 1552575"/>
                <a:gd name="connsiteX4" fmla="*/ 4763 w 752475"/>
                <a:gd name="connsiteY4" fmla="*/ 0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1552575">
                  <a:moveTo>
                    <a:pt x="4763" y="0"/>
                  </a:moveTo>
                  <a:cubicBezTo>
                    <a:pt x="3175" y="514350"/>
                    <a:pt x="1588" y="1028700"/>
                    <a:pt x="0" y="1543050"/>
                  </a:cubicBezTo>
                  <a:lnTo>
                    <a:pt x="752475" y="1552575"/>
                  </a:lnTo>
                  <a:cubicBezTo>
                    <a:pt x="750888" y="1039813"/>
                    <a:pt x="749300" y="527050"/>
                    <a:pt x="747713" y="14288"/>
                  </a:cubicBezTo>
                  <a:lnTo>
                    <a:pt x="4763" y="0"/>
                  </a:lnTo>
                  <a:close/>
                </a:path>
              </a:pathLst>
            </a:cu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8100000" scaled="0"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19100" y="2066925"/>
              <a:ext cx="752475" cy="1552575"/>
            </a:xfrm>
            <a:custGeom>
              <a:avLst/>
              <a:gdLst>
                <a:gd name="connsiteX0" fmla="*/ 4763 w 752475"/>
                <a:gd name="connsiteY0" fmla="*/ 0 h 1552575"/>
                <a:gd name="connsiteX1" fmla="*/ 0 w 752475"/>
                <a:gd name="connsiteY1" fmla="*/ 1543050 h 1552575"/>
                <a:gd name="connsiteX2" fmla="*/ 752475 w 752475"/>
                <a:gd name="connsiteY2" fmla="*/ 1552575 h 1552575"/>
                <a:gd name="connsiteX3" fmla="*/ 747713 w 752475"/>
                <a:gd name="connsiteY3" fmla="*/ 14288 h 1552575"/>
                <a:gd name="connsiteX4" fmla="*/ 4763 w 752475"/>
                <a:gd name="connsiteY4" fmla="*/ 0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475" h="1552575">
                  <a:moveTo>
                    <a:pt x="4763" y="0"/>
                  </a:moveTo>
                  <a:cubicBezTo>
                    <a:pt x="3175" y="514350"/>
                    <a:pt x="1588" y="1028700"/>
                    <a:pt x="0" y="1543050"/>
                  </a:cubicBezTo>
                  <a:lnTo>
                    <a:pt x="752475" y="1552575"/>
                  </a:lnTo>
                  <a:cubicBezTo>
                    <a:pt x="750888" y="1039813"/>
                    <a:pt x="749300" y="527050"/>
                    <a:pt x="747713" y="14288"/>
                  </a:cubicBezTo>
                  <a:lnTo>
                    <a:pt x="4763" y="0"/>
                  </a:lnTo>
                  <a:close/>
                </a:path>
              </a:pathLst>
            </a:custGeom>
            <a:gradFill flip="none" rotWithShape="1">
              <a:gsLst>
                <a:gs pos="31000">
                  <a:schemeClr val="tx1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1619250" y="4851400"/>
              <a:ext cx="1762125" cy="806450"/>
            </a:xfrm>
            <a:custGeom>
              <a:avLst/>
              <a:gdLst>
                <a:gd name="connsiteX0" fmla="*/ 3175 w 1762125"/>
                <a:gd name="connsiteY0" fmla="*/ 0 h 806450"/>
                <a:gd name="connsiteX1" fmla="*/ 0 w 1762125"/>
                <a:gd name="connsiteY1" fmla="*/ 800100 h 806450"/>
                <a:gd name="connsiteX2" fmla="*/ 1762125 w 1762125"/>
                <a:gd name="connsiteY2" fmla="*/ 806450 h 806450"/>
                <a:gd name="connsiteX3" fmla="*/ 1746250 w 1762125"/>
                <a:gd name="connsiteY3" fmla="*/ 3175 h 806450"/>
                <a:gd name="connsiteX4" fmla="*/ 3175 w 1762125"/>
                <a:gd name="connsiteY4" fmla="*/ 0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125" h="806450">
                  <a:moveTo>
                    <a:pt x="3175" y="0"/>
                  </a:moveTo>
                  <a:cubicBezTo>
                    <a:pt x="2117" y="266700"/>
                    <a:pt x="1058" y="533400"/>
                    <a:pt x="0" y="800100"/>
                  </a:cubicBezTo>
                  <a:lnTo>
                    <a:pt x="1762125" y="806450"/>
                  </a:lnTo>
                  <a:lnTo>
                    <a:pt x="1746250" y="3175"/>
                  </a:lnTo>
                  <a:lnTo>
                    <a:pt x="3175" y="0"/>
                  </a:lnTo>
                  <a:close/>
                </a:path>
              </a:pathLst>
            </a:cu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81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1619250" y="2076450"/>
              <a:ext cx="1752600" cy="2305050"/>
            </a:xfrm>
            <a:custGeom>
              <a:avLst/>
              <a:gdLst>
                <a:gd name="connsiteX0" fmla="*/ 4763 w 1752600"/>
                <a:gd name="connsiteY0" fmla="*/ 0 h 2305050"/>
                <a:gd name="connsiteX1" fmla="*/ 438150 w 1752600"/>
                <a:gd name="connsiteY1" fmla="*/ 0 h 2305050"/>
                <a:gd name="connsiteX2" fmla="*/ 1752600 w 1752600"/>
                <a:gd name="connsiteY2" fmla="*/ 1543050 h 2305050"/>
                <a:gd name="connsiteX3" fmla="*/ 1738313 w 1752600"/>
                <a:gd name="connsiteY3" fmla="*/ 2290763 h 2305050"/>
                <a:gd name="connsiteX4" fmla="*/ 0 w 1752600"/>
                <a:gd name="connsiteY4" fmla="*/ 2305050 h 2305050"/>
                <a:gd name="connsiteX5" fmla="*/ 4763 w 1752600"/>
                <a:gd name="connsiteY5" fmla="*/ 0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2600" h="2305050">
                  <a:moveTo>
                    <a:pt x="4763" y="0"/>
                  </a:moveTo>
                  <a:lnTo>
                    <a:pt x="438150" y="0"/>
                  </a:lnTo>
                  <a:lnTo>
                    <a:pt x="1752600" y="1543050"/>
                  </a:lnTo>
                  <a:lnTo>
                    <a:pt x="1738313" y="2290763"/>
                  </a:lnTo>
                  <a:lnTo>
                    <a:pt x="0" y="2305050"/>
                  </a:lnTo>
                  <a:cubicBezTo>
                    <a:pt x="1588" y="1539875"/>
                    <a:pt x="3175" y="774700"/>
                    <a:pt x="476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08" name="Line 88"/>
          <p:cNvSpPr>
            <a:spLocks noChangeShapeType="1"/>
          </p:cNvSpPr>
          <p:nvPr/>
        </p:nvSpPr>
        <p:spPr bwMode="auto">
          <a:xfrm>
            <a:off x="3141662" y="3622675"/>
            <a:ext cx="174783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14" name="Line 94"/>
          <p:cNvSpPr>
            <a:spLocks noChangeShapeType="1"/>
          </p:cNvSpPr>
          <p:nvPr/>
        </p:nvSpPr>
        <p:spPr bwMode="auto">
          <a:xfrm>
            <a:off x="3578225" y="2071688"/>
            <a:ext cx="1588" cy="23129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30" name="Line 110"/>
          <p:cNvSpPr>
            <a:spLocks noChangeShapeType="1"/>
          </p:cNvSpPr>
          <p:nvPr/>
        </p:nvSpPr>
        <p:spPr bwMode="auto">
          <a:xfrm>
            <a:off x="4889501" y="2071688"/>
            <a:ext cx="540226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760">
            <a:off x="9086987" y="592996"/>
            <a:ext cx="1323359" cy="223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" name="Line 103"/>
          <p:cNvSpPr>
            <a:spLocks noChangeShapeType="1"/>
          </p:cNvSpPr>
          <p:nvPr/>
        </p:nvSpPr>
        <p:spPr bwMode="auto">
          <a:xfrm>
            <a:off x="3578225" y="4384676"/>
            <a:ext cx="1588" cy="14589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55" name="Line 135"/>
          <p:cNvSpPr>
            <a:spLocks noChangeShapeType="1"/>
          </p:cNvSpPr>
          <p:nvPr/>
        </p:nvSpPr>
        <p:spPr bwMode="auto">
          <a:xfrm>
            <a:off x="4889500" y="3622675"/>
            <a:ext cx="5526980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9" name="Line 109"/>
          <p:cNvSpPr>
            <a:spLocks noChangeShapeType="1"/>
          </p:cNvSpPr>
          <p:nvPr/>
        </p:nvSpPr>
        <p:spPr bwMode="auto">
          <a:xfrm>
            <a:off x="1774825" y="4384675"/>
            <a:ext cx="34671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93" name="Line 73"/>
          <p:cNvSpPr>
            <a:spLocks noChangeShapeType="1"/>
          </p:cNvSpPr>
          <p:nvPr/>
        </p:nvSpPr>
        <p:spPr bwMode="auto">
          <a:xfrm>
            <a:off x="-26988" y="-17463"/>
            <a:ext cx="1588" cy="6870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94" name="Line 74"/>
          <p:cNvSpPr>
            <a:spLocks noChangeShapeType="1"/>
          </p:cNvSpPr>
          <p:nvPr/>
        </p:nvSpPr>
        <p:spPr bwMode="auto">
          <a:xfrm>
            <a:off x="1497012" y="-17463"/>
            <a:ext cx="91773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95" name="Line 75"/>
          <p:cNvSpPr>
            <a:spLocks noChangeShapeType="1"/>
          </p:cNvSpPr>
          <p:nvPr/>
        </p:nvSpPr>
        <p:spPr bwMode="auto">
          <a:xfrm>
            <a:off x="1716087" y="214313"/>
            <a:ext cx="87391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96" name="Line 76"/>
          <p:cNvSpPr>
            <a:spLocks noChangeShapeType="1"/>
          </p:cNvSpPr>
          <p:nvPr/>
        </p:nvSpPr>
        <p:spPr bwMode="auto">
          <a:xfrm>
            <a:off x="1716087" y="376238"/>
            <a:ext cx="8739188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97" name="Line 77"/>
          <p:cNvSpPr>
            <a:spLocks noChangeShapeType="1"/>
          </p:cNvSpPr>
          <p:nvPr/>
        </p:nvSpPr>
        <p:spPr bwMode="auto">
          <a:xfrm>
            <a:off x="1716087" y="444500"/>
            <a:ext cx="8739188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98" name="Line 78"/>
          <p:cNvSpPr>
            <a:spLocks noChangeShapeType="1"/>
          </p:cNvSpPr>
          <p:nvPr/>
        </p:nvSpPr>
        <p:spPr bwMode="auto">
          <a:xfrm>
            <a:off x="1716087" y="514350"/>
            <a:ext cx="8739188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99" name="Line 79"/>
          <p:cNvSpPr>
            <a:spLocks noChangeShapeType="1"/>
          </p:cNvSpPr>
          <p:nvPr/>
        </p:nvSpPr>
        <p:spPr bwMode="auto">
          <a:xfrm>
            <a:off x="1716087" y="676275"/>
            <a:ext cx="87391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00" name="Line 80"/>
          <p:cNvSpPr>
            <a:spLocks noChangeShapeType="1"/>
          </p:cNvSpPr>
          <p:nvPr/>
        </p:nvSpPr>
        <p:spPr bwMode="auto">
          <a:xfrm>
            <a:off x="12198350" y="-17463"/>
            <a:ext cx="1588" cy="68707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01" name="Line 81"/>
          <p:cNvSpPr>
            <a:spLocks noChangeShapeType="1"/>
          </p:cNvSpPr>
          <p:nvPr/>
        </p:nvSpPr>
        <p:spPr bwMode="auto">
          <a:xfrm>
            <a:off x="10455275" y="214313"/>
            <a:ext cx="1588" cy="64071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02" name="Line 82"/>
          <p:cNvSpPr>
            <a:spLocks noChangeShapeType="1"/>
          </p:cNvSpPr>
          <p:nvPr/>
        </p:nvSpPr>
        <p:spPr bwMode="auto">
          <a:xfrm flipH="1">
            <a:off x="1497012" y="6853238"/>
            <a:ext cx="91773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03" name="Line 83"/>
          <p:cNvSpPr>
            <a:spLocks noChangeShapeType="1"/>
          </p:cNvSpPr>
          <p:nvPr/>
        </p:nvSpPr>
        <p:spPr bwMode="auto">
          <a:xfrm flipH="1">
            <a:off x="1716087" y="6621463"/>
            <a:ext cx="873918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04" name="Line 84"/>
          <p:cNvSpPr>
            <a:spLocks noChangeShapeType="1"/>
          </p:cNvSpPr>
          <p:nvPr/>
        </p:nvSpPr>
        <p:spPr bwMode="auto">
          <a:xfrm>
            <a:off x="1716087" y="214313"/>
            <a:ext cx="1588" cy="64071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05" name="Line 85"/>
          <p:cNvSpPr>
            <a:spLocks noChangeShapeType="1"/>
          </p:cNvSpPr>
          <p:nvPr/>
        </p:nvSpPr>
        <p:spPr bwMode="auto">
          <a:xfrm>
            <a:off x="3141662" y="4384675"/>
            <a:ext cx="17478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06" name="Line 86"/>
          <p:cNvSpPr>
            <a:spLocks noChangeShapeType="1"/>
          </p:cNvSpPr>
          <p:nvPr/>
        </p:nvSpPr>
        <p:spPr bwMode="auto">
          <a:xfrm>
            <a:off x="3141662" y="4848225"/>
            <a:ext cx="17478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07" name="Line 87"/>
          <p:cNvSpPr>
            <a:spLocks noChangeShapeType="1"/>
          </p:cNvSpPr>
          <p:nvPr/>
        </p:nvSpPr>
        <p:spPr bwMode="auto">
          <a:xfrm>
            <a:off x="3141662" y="5657850"/>
            <a:ext cx="17478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09" name="Line 89"/>
          <p:cNvSpPr>
            <a:spLocks noChangeShapeType="1"/>
          </p:cNvSpPr>
          <p:nvPr/>
        </p:nvSpPr>
        <p:spPr bwMode="auto">
          <a:xfrm flipV="1">
            <a:off x="4889500" y="2071688"/>
            <a:ext cx="1588" cy="23129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10" name="Line 90"/>
          <p:cNvSpPr>
            <a:spLocks noChangeShapeType="1"/>
          </p:cNvSpPr>
          <p:nvPr/>
        </p:nvSpPr>
        <p:spPr bwMode="auto">
          <a:xfrm flipH="1">
            <a:off x="3141662" y="2071688"/>
            <a:ext cx="174783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11" name="Line 91"/>
          <p:cNvSpPr>
            <a:spLocks noChangeShapeType="1"/>
          </p:cNvSpPr>
          <p:nvPr/>
        </p:nvSpPr>
        <p:spPr bwMode="auto">
          <a:xfrm>
            <a:off x="3141662" y="2071688"/>
            <a:ext cx="1588" cy="23129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12" name="Line 92"/>
          <p:cNvSpPr>
            <a:spLocks noChangeShapeType="1"/>
          </p:cNvSpPr>
          <p:nvPr/>
        </p:nvSpPr>
        <p:spPr bwMode="auto">
          <a:xfrm>
            <a:off x="2705100" y="2071688"/>
            <a:ext cx="1588" cy="23129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13" name="Line 93"/>
          <p:cNvSpPr>
            <a:spLocks noChangeShapeType="1"/>
          </p:cNvSpPr>
          <p:nvPr/>
        </p:nvSpPr>
        <p:spPr bwMode="auto">
          <a:xfrm>
            <a:off x="1939925" y="2071688"/>
            <a:ext cx="1588" cy="23129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17" name="Line 97"/>
          <p:cNvSpPr>
            <a:spLocks noChangeShapeType="1"/>
          </p:cNvSpPr>
          <p:nvPr/>
        </p:nvSpPr>
        <p:spPr bwMode="auto">
          <a:xfrm>
            <a:off x="4889500" y="3622675"/>
            <a:ext cx="1588" cy="7620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18" name="Line 98"/>
          <p:cNvSpPr>
            <a:spLocks noChangeShapeType="1"/>
          </p:cNvSpPr>
          <p:nvPr/>
        </p:nvSpPr>
        <p:spPr bwMode="auto">
          <a:xfrm>
            <a:off x="1939926" y="4384675"/>
            <a:ext cx="7651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19" name="Line 99"/>
          <p:cNvSpPr>
            <a:spLocks noChangeShapeType="1"/>
          </p:cNvSpPr>
          <p:nvPr/>
        </p:nvSpPr>
        <p:spPr bwMode="auto">
          <a:xfrm flipH="1">
            <a:off x="1939926" y="2071688"/>
            <a:ext cx="7651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0" name="Line 100"/>
          <p:cNvSpPr>
            <a:spLocks noChangeShapeType="1"/>
          </p:cNvSpPr>
          <p:nvPr/>
        </p:nvSpPr>
        <p:spPr bwMode="auto">
          <a:xfrm flipH="1">
            <a:off x="1939926" y="3622675"/>
            <a:ext cx="76517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1" name="Line 101"/>
          <p:cNvSpPr>
            <a:spLocks noChangeShapeType="1"/>
          </p:cNvSpPr>
          <p:nvPr/>
        </p:nvSpPr>
        <p:spPr bwMode="auto">
          <a:xfrm>
            <a:off x="3141662" y="4384676"/>
            <a:ext cx="1588" cy="14970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2" name="Line 102"/>
          <p:cNvSpPr>
            <a:spLocks noChangeShapeType="1"/>
          </p:cNvSpPr>
          <p:nvPr/>
        </p:nvSpPr>
        <p:spPr bwMode="auto">
          <a:xfrm>
            <a:off x="4889500" y="4384676"/>
            <a:ext cx="1588" cy="1471613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4" name="Line 104"/>
          <p:cNvSpPr>
            <a:spLocks noChangeShapeType="1"/>
          </p:cNvSpPr>
          <p:nvPr/>
        </p:nvSpPr>
        <p:spPr bwMode="auto">
          <a:xfrm>
            <a:off x="3141662" y="4848226"/>
            <a:ext cx="1588" cy="8096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5" name="Line 105"/>
          <p:cNvSpPr>
            <a:spLocks noChangeShapeType="1"/>
          </p:cNvSpPr>
          <p:nvPr/>
        </p:nvSpPr>
        <p:spPr bwMode="auto">
          <a:xfrm>
            <a:off x="4889500" y="4848226"/>
            <a:ext cx="1588" cy="809625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6" name="Line 106"/>
          <p:cNvSpPr>
            <a:spLocks noChangeShapeType="1"/>
          </p:cNvSpPr>
          <p:nvPr/>
        </p:nvSpPr>
        <p:spPr bwMode="auto">
          <a:xfrm flipH="1" flipV="1">
            <a:off x="2705101" y="4384675"/>
            <a:ext cx="436563" cy="463550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7" name="Line 107"/>
          <p:cNvSpPr>
            <a:spLocks noChangeShapeType="1"/>
          </p:cNvSpPr>
          <p:nvPr/>
        </p:nvSpPr>
        <p:spPr bwMode="auto">
          <a:xfrm>
            <a:off x="1939925" y="4384676"/>
            <a:ext cx="1201738" cy="1273175"/>
          </a:xfrm>
          <a:prstGeom prst="line">
            <a:avLst/>
          </a:prstGeom>
          <a:noFill/>
          <a:ln w="1905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8" name="Line 108"/>
          <p:cNvSpPr>
            <a:spLocks noChangeShapeType="1"/>
          </p:cNvSpPr>
          <p:nvPr/>
        </p:nvSpPr>
        <p:spPr bwMode="auto">
          <a:xfrm>
            <a:off x="1612900" y="4384675"/>
            <a:ext cx="103188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31" name="Line 111"/>
          <p:cNvSpPr>
            <a:spLocks noChangeShapeType="1"/>
          </p:cNvSpPr>
          <p:nvPr/>
        </p:nvSpPr>
        <p:spPr bwMode="auto">
          <a:xfrm>
            <a:off x="5132389" y="4384675"/>
            <a:ext cx="5414963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32" name="Line 112"/>
          <p:cNvSpPr>
            <a:spLocks noChangeShapeType="1"/>
          </p:cNvSpPr>
          <p:nvPr/>
        </p:nvSpPr>
        <p:spPr bwMode="auto">
          <a:xfrm>
            <a:off x="7777163" y="2071688"/>
            <a:ext cx="1588" cy="23129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33" name="Line 113"/>
          <p:cNvSpPr>
            <a:spLocks noChangeShapeType="1"/>
          </p:cNvSpPr>
          <p:nvPr/>
        </p:nvSpPr>
        <p:spPr bwMode="auto">
          <a:xfrm>
            <a:off x="7777164" y="2071688"/>
            <a:ext cx="436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34" name="Line 114"/>
          <p:cNvSpPr>
            <a:spLocks noChangeShapeType="1"/>
          </p:cNvSpPr>
          <p:nvPr/>
        </p:nvSpPr>
        <p:spPr bwMode="auto">
          <a:xfrm>
            <a:off x="8213726" y="2071688"/>
            <a:ext cx="1311275" cy="15509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35" name="Line 115"/>
          <p:cNvSpPr>
            <a:spLocks noChangeShapeType="1"/>
          </p:cNvSpPr>
          <p:nvPr/>
        </p:nvSpPr>
        <p:spPr bwMode="auto">
          <a:xfrm>
            <a:off x="9525000" y="3622675"/>
            <a:ext cx="1588" cy="762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37" name="Line 117"/>
          <p:cNvSpPr>
            <a:spLocks noChangeShapeType="1"/>
          </p:cNvSpPr>
          <p:nvPr/>
        </p:nvSpPr>
        <p:spPr bwMode="auto">
          <a:xfrm>
            <a:off x="9525001" y="3622675"/>
            <a:ext cx="7207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38" name="Line 118"/>
          <p:cNvSpPr>
            <a:spLocks noChangeShapeType="1"/>
          </p:cNvSpPr>
          <p:nvPr/>
        </p:nvSpPr>
        <p:spPr bwMode="auto">
          <a:xfrm flipV="1">
            <a:off x="10245725" y="3622675"/>
            <a:ext cx="1588" cy="7620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39" name="Line 119"/>
          <p:cNvSpPr>
            <a:spLocks noChangeShapeType="1"/>
          </p:cNvSpPr>
          <p:nvPr/>
        </p:nvSpPr>
        <p:spPr bwMode="auto">
          <a:xfrm>
            <a:off x="9525000" y="4384676"/>
            <a:ext cx="0" cy="988541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40" name="Freeform 120"/>
          <p:cNvSpPr>
            <a:spLocks/>
          </p:cNvSpPr>
          <p:nvPr/>
        </p:nvSpPr>
        <p:spPr bwMode="auto">
          <a:xfrm>
            <a:off x="9525001" y="4384675"/>
            <a:ext cx="720725" cy="763588"/>
          </a:xfrm>
          <a:custGeom>
            <a:avLst/>
            <a:gdLst/>
            <a:ahLst/>
            <a:cxnLst>
              <a:cxn ang="0">
                <a:pos x="0" y="1443"/>
              </a:cxn>
              <a:cxn ang="0">
                <a:pos x="126" y="1436"/>
              </a:cxn>
              <a:cxn ang="0">
                <a:pos x="251" y="1418"/>
              </a:cxn>
              <a:cxn ang="0">
                <a:pos x="373" y="1387"/>
              </a:cxn>
              <a:cxn ang="0">
                <a:pos x="492" y="1346"/>
              </a:cxn>
              <a:cxn ang="0">
                <a:pos x="608" y="1291"/>
              </a:cxn>
              <a:cxn ang="0">
                <a:pos x="717" y="1226"/>
              </a:cxn>
              <a:cxn ang="0">
                <a:pos x="821" y="1151"/>
              </a:cxn>
              <a:cxn ang="0">
                <a:pos x="918" y="1065"/>
              </a:cxn>
              <a:cxn ang="0">
                <a:pos x="1006" y="972"/>
              </a:cxn>
              <a:cxn ang="0">
                <a:pos x="1087" y="869"/>
              </a:cxn>
              <a:cxn ang="0">
                <a:pos x="1158" y="759"/>
              </a:cxn>
              <a:cxn ang="0">
                <a:pos x="1219" y="642"/>
              </a:cxn>
              <a:cxn ang="0">
                <a:pos x="1270" y="522"/>
              </a:cxn>
              <a:cxn ang="0">
                <a:pos x="1310" y="395"/>
              </a:cxn>
              <a:cxn ang="0">
                <a:pos x="1339" y="265"/>
              </a:cxn>
              <a:cxn ang="0">
                <a:pos x="1357" y="133"/>
              </a:cxn>
              <a:cxn ang="0">
                <a:pos x="1362" y="0"/>
              </a:cxn>
            </a:cxnLst>
            <a:rect l="0" t="0" r="r" b="b"/>
            <a:pathLst>
              <a:path w="1362" h="1443">
                <a:moveTo>
                  <a:pt x="0" y="1443"/>
                </a:moveTo>
                <a:lnTo>
                  <a:pt x="126" y="1436"/>
                </a:lnTo>
                <a:lnTo>
                  <a:pt x="251" y="1418"/>
                </a:lnTo>
                <a:lnTo>
                  <a:pt x="373" y="1387"/>
                </a:lnTo>
                <a:lnTo>
                  <a:pt x="492" y="1346"/>
                </a:lnTo>
                <a:lnTo>
                  <a:pt x="608" y="1291"/>
                </a:lnTo>
                <a:lnTo>
                  <a:pt x="717" y="1226"/>
                </a:lnTo>
                <a:lnTo>
                  <a:pt x="821" y="1151"/>
                </a:lnTo>
                <a:lnTo>
                  <a:pt x="918" y="1065"/>
                </a:lnTo>
                <a:lnTo>
                  <a:pt x="1006" y="972"/>
                </a:lnTo>
                <a:lnTo>
                  <a:pt x="1087" y="869"/>
                </a:lnTo>
                <a:lnTo>
                  <a:pt x="1158" y="759"/>
                </a:lnTo>
                <a:lnTo>
                  <a:pt x="1219" y="642"/>
                </a:lnTo>
                <a:lnTo>
                  <a:pt x="1270" y="522"/>
                </a:lnTo>
                <a:lnTo>
                  <a:pt x="1310" y="395"/>
                </a:lnTo>
                <a:lnTo>
                  <a:pt x="1339" y="265"/>
                </a:lnTo>
                <a:lnTo>
                  <a:pt x="1357" y="133"/>
                </a:lnTo>
                <a:lnTo>
                  <a:pt x="1362" y="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41" name="Line 121"/>
          <p:cNvSpPr>
            <a:spLocks noChangeShapeType="1"/>
          </p:cNvSpPr>
          <p:nvPr/>
        </p:nvSpPr>
        <p:spPr bwMode="auto">
          <a:xfrm>
            <a:off x="7777163" y="4384676"/>
            <a:ext cx="0" cy="1060549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42" name="Line 122"/>
          <p:cNvSpPr>
            <a:spLocks noChangeShapeType="1"/>
          </p:cNvSpPr>
          <p:nvPr/>
        </p:nvSpPr>
        <p:spPr bwMode="auto">
          <a:xfrm>
            <a:off x="9525000" y="4384675"/>
            <a:ext cx="1588" cy="763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43" name="Line 123"/>
          <p:cNvSpPr>
            <a:spLocks noChangeShapeType="1"/>
          </p:cNvSpPr>
          <p:nvPr/>
        </p:nvSpPr>
        <p:spPr bwMode="auto">
          <a:xfrm flipH="1">
            <a:off x="7777163" y="5172075"/>
            <a:ext cx="1747838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44" name="Line 124"/>
          <p:cNvSpPr>
            <a:spLocks noChangeShapeType="1"/>
          </p:cNvSpPr>
          <p:nvPr/>
        </p:nvSpPr>
        <p:spPr bwMode="auto">
          <a:xfrm flipV="1">
            <a:off x="7777163" y="4384675"/>
            <a:ext cx="1588" cy="7874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45" name="Line 125"/>
          <p:cNvSpPr>
            <a:spLocks noChangeShapeType="1"/>
          </p:cNvSpPr>
          <p:nvPr/>
        </p:nvSpPr>
        <p:spPr bwMode="auto">
          <a:xfrm>
            <a:off x="7777163" y="4384675"/>
            <a:ext cx="1747838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46" name="Line 126"/>
          <p:cNvSpPr>
            <a:spLocks noChangeShapeType="1"/>
          </p:cNvSpPr>
          <p:nvPr/>
        </p:nvSpPr>
        <p:spPr bwMode="auto">
          <a:xfrm>
            <a:off x="9525001" y="4384675"/>
            <a:ext cx="7207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47" name="Freeform 127"/>
          <p:cNvSpPr>
            <a:spLocks/>
          </p:cNvSpPr>
          <p:nvPr/>
        </p:nvSpPr>
        <p:spPr bwMode="auto">
          <a:xfrm>
            <a:off x="7034213" y="4384675"/>
            <a:ext cx="742950" cy="787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37"/>
              </a:cxn>
              <a:cxn ang="0">
                <a:pos x="23" y="273"/>
              </a:cxn>
              <a:cxn ang="0">
                <a:pos x="53" y="408"/>
              </a:cxn>
              <a:cxn ang="0">
                <a:pos x="94" y="537"/>
              </a:cxn>
              <a:cxn ang="0">
                <a:pos x="146" y="663"/>
              </a:cxn>
              <a:cxn ang="0">
                <a:pos x="210" y="783"/>
              </a:cxn>
              <a:cxn ang="0">
                <a:pos x="283" y="897"/>
              </a:cxn>
              <a:cxn ang="0">
                <a:pos x="366" y="1002"/>
              </a:cxn>
              <a:cxn ang="0">
                <a:pos x="458" y="1100"/>
              </a:cxn>
              <a:cxn ang="0">
                <a:pos x="558" y="1188"/>
              </a:cxn>
              <a:cxn ang="0">
                <a:pos x="664" y="1265"/>
              </a:cxn>
              <a:cxn ang="0">
                <a:pos x="779" y="1332"/>
              </a:cxn>
              <a:cxn ang="0">
                <a:pos x="897" y="1387"/>
              </a:cxn>
              <a:cxn ang="0">
                <a:pos x="1020" y="1431"/>
              </a:cxn>
              <a:cxn ang="0">
                <a:pos x="1146" y="1462"/>
              </a:cxn>
              <a:cxn ang="0">
                <a:pos x="1275" y="1482"/>
              </a:cxn>
              <a:cxn ang="0">
                <a:pos x="1404" y="1488"/>
              </a:cxn>
            </a:cxnLst>
            <a:rect l="0" t="0" r="r" b="b"/>
            <a:pathLst>
              <a:path w="1404" h="1488">
                <a:moveTo>
                  <a:pt x="0" y="0"/>
                </a:moveTo>
                <a:lnTo>
                  <a:pt x="5" y="137"/>
                </a:lnTo>
                <a:lnTo>
                  <a:pt x="23" y="273"/>
                </a:lnTo>
                <a:lnTo>
                  <a:pt x="53" y="408"/>
                </a:lnTo>
                <a:lnTo>
                  <a:pt x="94" y="537"/>
                </a:lnTo>
                <a:lnTo>
                  <a:pt x="146" y="663"/>
                </a:lnTo>
                <a:lnTo>
                  <a:pt x="210" y="783"/>
                </a:lnTo>
                <a:lnTo>
                  <a:pt x="283" y="897"/>
                </a:lnTo>
                <a:lnTo>
                  <a:pt x="366" y="1002"/>
                </a:lnTo>
                <a:lnTo>
                  <a:pt x="458" y="1100"/>
                </a:lnTo>
                <a:lnTo>
                  <a:pt x="558" y="1188"/>
                </a:lnTo>
                <a:lnTo>
                  <a:pt x="664" y="1265"/>
                </a:lnTo>
                <a:lnTo>
                  <a:pt x="779" y="1332"/>
                </a:lnTo>
                <a:lnTo>
                  <a:pt x="897" y="1387"/>
                </a:lnTo>
                <a:lnTo>
                  <a:pt x="1020" y="1431"/>
                </a:lnTo>
                <a:lnTo>
                  <a:pt x="1146" y="1462"/>
                </a:lnTo>
                <a:lnTo>
                  <a:pt x="1275" y="1482"/>
                </a:lnTo>
                <a:lnTo>
                  <a:pt x="1404" y="1488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48" name="Line 128"/>
          <p:cNvSpPr>
            <a:spLocks noChangeShapeType="1"/>
          </p:cNvSpPr>
          <p:nvPr/>
        </p:nvSpPr>
        <p:spPr bwMode="auto">
          <a:xfrm flipV="1">
            <a:off x="7034213" y="2071688"/>
            <a:ext cx="1588" cy="23129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49" name="Line 129"/>
          <p:cNvSpPr>
            <a:spLocks noChangeShapeType="1"/>
          </p:cNvSpPr>
          <p:nvPr/>
        </p:nvSpPr>
        <p:spPr bwMode="auto">
          <a:xfrm>
            <a:off x="7034213" y="2071688"/>
            <a:ext cx="7429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50" name="Line 130"/>
          <p:cNvSpPr>
            <a:spLocks noChangeShapeType="1"/>
          </p:cNvSpPr>
          <p:nvPr/>
        </p:nvSpPr>
        <p:spPr bwMode="auto">
          <a:xfrm>
            <a:off x="7034213" y="4384675"/>
            <a:ext cx="7429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51" name="Line 131"/>
          <p:cNvSpPr>
            <a:spLocks noChangeShapeType="1"/>
          </p:cNvSpPr>
          <p:nvPr/>
        </p:nvSpPr>
        <p:spPr bwMode="auto">
          <a:xfrm flipH="1">
            <a:off x="6596063" y="2071688"/>
            <a:ext cx="4381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52" name="Line 132"/>
          <p:cNvSpPr>
            <a:spLocks noChangeShapeType="1"/>
          </p:cNvSpPr>
          <p:nvPr/>
        </p:nvSpPr>
        <p:spPr bwMode="auto">
          <a:xfrm flipH="1">
            <a:off x="5284789" y="2071688"/>
            <a:ext cx="1311275" cy="15509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53" name="Line 133"/>
          <p:cNvSpPr>
            <a:spLocks noChangeShapeType="1"/>
          </p:cNvSpPr>
          <p:nvPr/>
        </p:nvSpPr>
        <p:spPr bwMode="auto">
          <a:xfrm>
            <a:off x="5284788" y="3622675"/>
            <a:ext cx="1588" cy="7620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54" name="Line 134"/>
          <p:cNvSpPr>
            <a:spLocks noChangeShapeType="1"/>
          </p:cNvSpPr>
          <p:nvPr/>
        </p:nvSpPr>
        <p:spPr bwMode="auto">
          <a:xfrm>
            <a:off x="5284789" y="4384675"/>
            <a:ext cx="17494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56" name="Line 136"/>
          <p:cNvSpPr>
            <a:spLocks noChangeShapeType="1"/>
          </p:cNvSpPr>
          <p:nvPr/>
        </p:nvSpPr>
        <p:spPr bwMode="auto">
          <a:xfrm>
            <a:off x="6596063" y="2071688"/>
            <a:ext cx="1588" cy="23129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57" name="Line 137"/>
          <p:cNvSpPr>
            <a:spLocks noChangeShapeType="1"/>
          </p:cNvSpPr>
          <p:nvPr/>
        </p:nvSpPr>
        <p:spPr bwMode="auto">
          <a:xfrm>
            <a:off x="8213725" y="2071688"/>
            <a:ext cx="1588" cy="23129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3082030" y="4286570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TextBox 137"/>
          <p:cNvSpPr txBox="1"/>
          <p:nvPr/>
        </p:nvSpPr>
        <p:spPr>
          <a:xfrm>
            <a:off x="8040216" y="5661248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SURFACE DEVELOPMENT OF OBJECT</a:t>
            </a:r>
            <a:endParaRPr lang="en-GB" sz="900" b="1" dirty="0"/>
          </a:p>
        </p:txBody>
      </p:sp>
      <p:sp>
        <p:nvSpPr>
          <p:cNvPr id="139" name="Oval 138"/>
          <p:cNvSpPr/>
          <p:nvPr/>
        </p:nvSpPr>
        <p:spPr>
          <a:xfrm>
            <a:off x="7718277" y="4319982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TextBox 140"/>
          <p:cNvSpPr txBox="1"/>
          <p:nvPr/>
        </p:nvSpPr>
        <p:spPr>
          <a:xfrm>
            <a:off x="5015880" y="2606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LEAFLET  HOLDER</a:t>
            </a:r>
            <a:endParaRPr lang="en-GB" dirty="0"/>
          </a:p>
        </p:txBody>
      </p:sp>
      <p:sp>
        <p:nvSpPr>
          <p:cNvPr id="142" name="TextBox 141"/>
          <p:cNvSpPr txBox="1"/>
          <p:nvPr/>
        </p:nvSpPr>
        <p:spPr>
          <a:xfrm>
            <a:off x="1991544" y="36294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8723784" y="370377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1799903" y="608682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160</a:t>
            </a:r>
          </a:p>
          <a:p>
            <a:r>
              <a:rPr lang="en-GB" sz="1400" b="1" dirty="0"/>
              <a:t>In 65</a:t>
            </a:r>
            <a:endParaRPr lang="en-GB" sz="1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6456040" y="602128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 280</a:t>
            </a:r>
            <a:endParaRPr lang="en-GB" sz="1400" b="1" dirty="0"/>
          </a:p>
        </p:txBody>
      </p:sp>
      <p:grpSp>
        <p:nvGrpSpPr>
          <p:cNvPr id="78" name="Group 77"/>
          <p:cNvGrpSpPr/>
          <p:nvPr/>
        </p:nvGrpSpPr>
        <p:grpSpPr>
          <a:xfrm>
            <a:off x="3138713" y="4400664"/>
            <a:ext cx="1750484" cy="288000"/>
            <a:chOff x="1295033" y="4515677"/>
            <a:chExt cx="1952249" cy="201608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1297732" y="4643805"/>
              <a:ext cx="194421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1196285" y="4614434"/>
              <a:ext cx="201599" cy="41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V="1">
              <a:off x="3142903" y="4612898"/>
              <a:ext cx="201599" cy="7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3863752" y="4512931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80</a:t>
            </a:r>
            <a:endParaRPr lang="en-GB" sz="1000" b="1" dirty="0"/>
          </a:p>
        </p:txBody>
      </p:sp>
      <p:grpSp>
        <p:nvGrpSpPr>
          <p:cNvPr id="83" name="Group 82"/>
          <p:cNvGrpSpPr/>
          <p:nvPr/>
        </p:nvGrpSpPr>
        <p:grpSpPr>
          <a:xfrm>
            <a:off x="2787561" y="4850110"/>
            <a:ext cx="315972" cy="811138"/>
            <a:chOff x="583620" y="2485276"/>
            <a:chExt cx="315972" cy="920832"/>
          </a:xfrm>
        </p:grpSpPr>
        <p:cxnSp>
          <p:nvCxnSpPr>
            <p:cNvPr id="84" name="Straight Arrow Connector 83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 rot="16200000">
            <a:off x="2626518" y="5036025"/>
            <a:ext cx="480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35</a:t>
            </a:r>
            <a:endParaRPr lang="en-GB" sz="1100" b="1" dirty="0"/>
          </a:p>
        </p:txBody>
      </p:sp>
      <p:grpSp>
        <p:nvGrpSpPr>
          <p:cNvPr id="88" name="Group 87"/>
          <p:cNvGrpSpPr/>
          <p:nvPr/>
        </p:nvGrpSpPr>
        <p:grpSpPr>
          <a:xfrm>
            <a:off x="2783632" y="2060849"/>
            <a:ext cx="315972" cy="2317973"/>
            <a:chOff x="583620" y="2485276"/>
            <a:chExt cx="315972" cy="920832"/>
          </a:xfrm>
        </p:grpSpPr>
        <p:cxnSp>
          <p:nvCxnSpPr>
            <p:cNvPr id="89" name="Straight Arrow Connector 88"/>
            <p:cNvCxnSpPr/>
            <p:nvPr/>
          </p:nvCxnSpPr>
          <p:spPr>
            <a:xfrm rot="5400000" flipH="1" flipV="1">
              <a:off x="276935" y="2944219"/>
              <a:ext cx="917886" cy="1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0800000">
              <a:off x="583620" y="3406108"/>
              <a:ext cx="3065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0800000">
              <a:off x="583620" y="2485276"/>
              <a:ext cx="3159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2644949" y="3110489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100</a:t>
            </a:r>
            <a:endParaRPr lang="en-GB" sz="1000" b="1" dirty="0"/>
          </a:p>
        </p:txBody>
      </p:sp>
      <p:cxnSp>
        <p:nvCxnSpPr>
          <p:cNvPr id="93" name="Straight Connector 92"/>
          <p:cNvCxnSpPr/>
          <p:nvPr/>
        </p:nvCxnSpPr>
        <p:spPr>
          <a:xfrm rot="5400000" flipH="1" flipV="1">
            <a:off x="3502002" y="4462324"/>
            <a:ext cx="1614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166532" y="4327004"/>
            <a:ext cx="409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20</a:t>
            </a:r>
            <a:endParaRPr lang="en-GB" sz="9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4020468" y="4333354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60</a:t>
            </a:r>
            <a:endParaRPr lang="en-GB" sz="900" b="1" dirty="0"/>
          </a:p>
        </p:txBody>
      </p:sp>
      <p:sp>
        <p:nvSpPr>
          <p:cNvPr id="5216" name="Line 96"/>
          <p:cNvSpPr>
            <a:spLocks noChangeShapeType="1"/>
          </p:cNvSpPr>
          <p:nvPr/>
        </p:nvSpPr>
        <p:spPr bwMode="auto">
          <a:xfrm>
            <a:off x="3578226" y="2071688"/>
            <a:ext cx="1311275" cy="15509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15" name="Line 95"/>
          <p:cNvSpPr>
            <a:spLocks noChangeShapeType="1"/>
          </p:cNvSpPr>
          <p:nvPr/>
        </p:nvSpPr>
        <p:spPr bwMode="auto">
          <a:xfrm>
            <a:off x="3141663" y="2071688"/>
            <a:ext cx="436563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2" name="Group 111"/>
          <p:cNvGrpSpPr/>
          <p:nvPr/>
        </p:nvGrpSpPr>
        <p:grpSpPr>
          <a:xfrm>
            <a:off x="13308632" y="746348"/>
            <a:ext cx="4752528" cy="5706988"/>
            <a:chOff x="9396536" y="774581"/>
            <a:chExt cx="4752528" cy="5706988"/>
          </a:xfrm>
        </p:grpSpPr>
        <p:pic>
          <p:nvPicPr>
            <p:cNvPr id="14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661"/>
            <a:stretch/>
          </p:blipFill>
          <p:spPr bwMode="auto">
            <a:xfrm>
              <a:off x="9396536" y="774581"/>
              <a:ext cx="4752528" cy="5706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" name="Freeform 107"/>
            <p:cNvSpPr/>
            <p:nvPr/>
          </p:nvSpPr>
          <p:spPr>
            <a:xfrm>
              <a:off x="10016032" y="1971675"/>
              <a:ext cx="1762125" cy="3514725"/>
            </a:xfrm>
            <a:custGeom>
              <a:avLst/>
              <a:gdLst>
                <a:gd name="connsiteX0" fmla="*/ 28575 w 1762125"/>
                <a:gd name="connsiteY0" fmla="*/ 0 h 3514725"/>
                <a:gd name="connsiteX1" fmla="*/ 0 w 1762125"/>
                <a:gd name="connsiteY1" fmla="*/ 2495550 h 3514725"/>
                <a:gd name="connsiteX2" fmla="*/ 1733550 w 1762125"/>
                <a:gd name="connsiteY2" fmla="*/ 3514725 h 3514725"/>
                <a:gd name="connsiteX3" fmla="*/ 1762125 w 1762125"/>
                <a:gd name="connsiteY3" fmla="*/ 2695575 h 3514725"/>
                <a:gd name="connsiteX4" fmla="*/ 476250 w 1762125"/>
                <a:gd name="connsiteY4" fmla="*/ 257175 h 3514725"/>
                <a:gd name="connsiteX5" fmla="*/ 28575 w 1762125"/>
                <a:gd name="connsiteY5" fmla="*/ 0 h 351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125" h="3514725">
                  <a:moveTo>
                    <a:pt x="28575" y="0"/>
                  </a:moveTo>
                  <a:lnTo>
                    <a:pt x="0" y="2495550"/>
                  </a:lnTo>
                  <a:lnTo>
                    <a:pt x="1733550" y="3514725"/>
                  </a:lnTo>
                  <a:lnTo>
                    <a:pt x="1762125" y="2695575"/>
                  </a:lnTo>
                  <a:lnTo>
                    <a:pt x="476250" y="257175"/>
                  </a:lnTo>
                  <a:lnTo>
                    <a:pt x="2857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08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0063657" y="1543050"/>
              <a:ext cx="749300" cy="1238250"/>
            </a:xfrm>
            <a:custGeom>
              <a:avLst/>
              <a:gdLst>
                <a:gd name="connsiteX0" fmla="*/ 749300 w 749300"/>
                <a:gd name="connsiteY0" fmla="*/ 0 h 1238250"/>
                <a:gd name="connsiteX1" fmla="*/ 742950 w 749300"/>
                <a:gd name="connsiteY1" fmla="*/ 1238250 h 1238250"/>
                <a:gd name="connsiteX2" fmla="*/ 425450 w 749300"/>
                <a:gd name="connsiteY2" fmla="*/ 679450 h 1238250"/>
                <a:gd name="connsiteX3" fmla="*/ 0 w 749300"/>
                <a:gd name="connsiteY3" fmla="*/ 419100 h 1238250"/>
                <a:gd name="connsiteX4" fmla="*/ 749300 w 749300"/>
                <a:gd name="connsiteY4" fmla="*/ 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00" h="1238250">
                  <a:moveTo>
                    <a:pt x="749300" y="0"/>
                  </a:moveTo>
                  <a:cubicBezTo>
                    <a:pt x="747183" y="412750"/>
                    <a:pt x="745067" y="825500"/>
                    <a:pt x="742950" y="1238250"/>
                  </a:cubicBezTo>
                  <a:lnTo>
                    <a:pt x="425450" y="679450"/>
                  </a:lnTo>
                  <a:lnTo>
                    <a:pt x="0" y="419100"/>
                  </a:lnTo>
                  <a:lnTo>
                    <a:pt x="749300" y="0"/>
                  </a:lnTo>
                  <a:close/>
                </a:path>
              </a:pathLst>
            </a:custGeom>
            <a:gradFill flip="none" rotWithShape="1">
              <a:gsLst>
                <a:gs pos="31000">
                  <a:schemeClr val="tx1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81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10800257" y="1536700"/>
              <a:ext cx="1752600" cy="3124200"/>
            </a:xfrm>
            <a:custGeom>
              <a:avLst/>
              <a:gdLst>
                <a:gd name="connsiteX0" fmla="*/ 996950 w 1752600"/>
                <a:gd name="connsiteY0" fmla="*/ 3124200 h 3124200"/>
                <a:gd name="connsiteX1" fmla="*/ 1752600 w 1752600"/>
                <a:gd name="connsiteY1" fmla="*/ 2698750 h 3124200"/>
                <a:gd name="connsiteX2" fmla="*/ 444500 w 1752600"/>
                <a:gd name="connsiteY2" fmla="*/ 273050 h 3124200"/>
                <a:gd name="connsiteX3" fmla="*/ 12700 w 1752600"/>
                <a:gd name="connsiteY3" fmla="*/ 0 h 3124200"/>
                <a:gd name="connsiteX4" fmla="*/ 0 w 1752600"/>
                <a:gd name="connsiteY4" fmla="*/ 1270000 h 3124200"/>
                <a:gd name="connsiteX5" fmla="*/ 996950 w 1752600"/>
                <a:gd name="connsiteY5" fmla="*/ 3124200 h 312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2600" h="3124200">
                  <a:moveTo>
                    <a:pt x="996950" y="3124200"/>
                  </a:moveTo>
                  <a:lnTo>
                    <a:pt x="1752600" y="2698750"/>
                  </a:lnTo>
                  <a:lnTo>
                    <a:pt x="444500" y="273050"/>
                  </a:lnTo>
                  <a:lnTo>
                    <a:pt x="12700" y="0"/>
                  </a:lnTo>
                  <a:lnTo>
                    <a:pt x="0" y="1270000"/>
                  </a:lnTo>
                  <a:lnTo>
                    <a:pt x="996950" y="3124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108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11771807" y="4248150"/>
              <a:ext cx="781050" cy="1270000"/>
            </a:xfrm>
            <a:custGeom>
              <a:avLst/>
              <a:gdLst>
                <a:gd name="connsiteX0" fmla="*/ 0 w 781050"/>
                <a:gd name="connsiteY0" fmla="*/ 1270000 h 1270000"/>
                <a:gd name="connsiteX1" fmla="*/ 755650 w 781050"/>
                <a:gd name="connsiteY1" fmla="*/ 831850 h 1270000"/>
                <a:gd name="connsiteX2" fmla="*/ 781050 w 781050"/>
                <a:gd name="connsiteY2" fmla="*/ 0 h 1270000"/>
                <a:gd name="connsiteX3" fmla="*/ 19050 w 781050"/>
                <a:gd name="connsiteY3" fmla="*/ 419100 h 1270000"/>
                <a:gd name="connsiteX4" fmla="*/ 0 w 781050"/>
                <a:gd name="connsiteY4" fmla="*/ 127000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50" h="1270000">
                  <a:moveTo>
                    <a:pt x="0" y="1270000"/>
                  </a:moveTo>
                  <a:lnTo>
                    <a:pt x="755650" y="831850"/>
                  </a:lnTo>
                  <a:lnTo>
                    <a:pt x="781050" y="0"/>
                  </a:lnTo>
                  <a:lnTo>
                    <a:pt x="19050" y="419100"/>
                  </a:lnTo>
                  <a:lnTo>
                    <a:pt x="0" y="1270000"/>
                  </a:lnTo>
                  <a:close/>
                </a:path>
              </a:pathLst>
            </a:cu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81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775520" y="692697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A pictorial view of a </a:t>
            </a:r>
            <a:r>
              <a:rPr lang="en-IE" sz="1200" b="1" dirty="0"/>
              <a:t>truncated</a:t>
            </a:r>
            <a:r>
              <a:rPr lang="en-IE" sz="1200" dirty="0"/>
              <a:t> prism, which is based on the </a:t>
            </a:r>
            <a:r>
              <a:rPr lang="en-IE" sz="1200" b="1" dirty="0"/>
              <a:t>Leaflet Holder</a:t>
            </a:r>
            <a:r>
              <a:rPr lang="en-IE" sz="1200" dirty="0"/>
              <a:t>, is shown over.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an </a:t>
            </a:r>
            <a:r>
              <a:rPr lang="en-IE" sz="1200" b="1" dirty="0"/>
              <a:t>elevation</a:t>
            </a:r>
            <a:r>
              <a:rPr lang="en-IE" sz="1200" dirty="0"/>
              <a:t> of the truncated prism looking in the direction of the arrow </a:t>
            </a:r>
            <a:r>
              <a:rPr lang="en-IE" sz="1200" b="1" dirty="0"/>
              <a:t>A.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an end elevation looking in the direction of the arrow B. </a:t>
            </a:r>
          </a:p>
          <a:p>
            <a:pPr marL="228600" indent="-228600">
              <a:buAutoNum type="alphaLcParenBoth"/>
            </a:pPr>
            <a:r>
              <a:rPr lang="en-IE" sz="1200" dirty="0"/>
              <a:t>Draw a </a:t>
            </a:r>
            <a:r>
              <a:rPr lang="en-IE" sz="1200" b="1" dirty="0"/>
              <a:t>surface development </a:t>
            </a:r>
            <a:r>
              <a:rPr lang="en-IE" sz="1200" dirty="0"/>
              <a:t>of the truncated prism.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193541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89"/>
          <p:cNvSpPr/>
          <p:nvPr/>
        </p:nvSpPr>
        <p:spPr>
          <a:xfrm>
            <a:off x="3459480" y="3429000"/>
            <a:ext cx="1981200" cy="487680"/>
          </a:xfrm>
          <a:custGeom>
            <a:avLst/>
            <a:gdLst>
              <a:gd name="connsiteX0" fmla="*/ 0 w 1981200"/>
              <a:gd name="connsiteY0" fmla="*/ 0 h 487680"/>
              <a:gd name="connsiteX1" fmla="*/ 7620 w 1981200"/>
              <a:gd name="connsiteY1" fmla="*/ 487680 h 487680"/>
              <a:gd name="connsiteX2" fmla="*/ 1950720 w 1981200"/>
              <a:gd name="connsiteY2" fmla="*/ 457200 h 487680"/>
              <a:gd name="connsiteX3" fmla="*/ 1981200 w 1981200"/>
              <a:gd name="connsiteY3" fmla="*/ 22860 h 487680"/>
              <a:gd name="connsiteX4" fmla="*/ 0 w 1981200"/>
              <a:gd name="connsiteY4" fmla="*/ 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1200" h="487680">
                <a:moveTo>
                  <a:pt x="0" y="0"/>
                </a:moveTo>
                <a:lnTo>
                  <a:pt x="7620" y="487680"/>
                </a:lnTo>
                <a:lnTo>
                  <a:pt x="1950720" y="457200"/>
                </a:lnTo>
                <a:lnTo>
                  <a:pt x="1981200" y="22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980334"/>
            <a:ext cx="2592288" cy="274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7769538" y="5221740"/>
            <a:ext cx="1368152" cy="369332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dirty="0"/>
              <a:t>BACK</a:t>
            </a:r>
            <a:endParaRPr lang="en-GB" dirty="0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H="1">
            <a:off x="1685925" y="3895725"/>
            <a:ext cx="38862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 flipH="1">
            <a:off x="2019300" y="2282825"/>
            <a:ext cx="14478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H="1">
            <a:off x="2019300" y="3435350"/>
            <a:ext cx="1447800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5422901" y="2282825"/>
            <a:ext cx="4545013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>
            <a:off x="5422900" y="3895725"/>
            <a:ext cx="487203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5422900" y="3435350"/>
            <a:ext cx="4764088" cy="1588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112" y="451255"/>
            <a:ext cx="3714348" cy="392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-17463" y="3175"/>
            <a:ext cx="1588" cy="6846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506538" y="3175"/>
            <a:ext cx="91281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724025" y="233363"/>
            <a:ext cx="86931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724025" y="395288"/>
            <a:ext cx="8693150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1724025" y="465138"/>
            <a:ext cx="8693150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724025" y="533400"/>
            <a:ext cx="8693150" cy="1588"/>
          </a:xfrm>
          <a:prstGeom prst="line">
            <a:avLst/>
          </a:prstGeom>
          <a:noFill/>
          <a:ln w="0">
            <a:solidFill>
              <a:schemeClr val="bg1">
                <a:lumMod val="9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724025" y="695325"/>
            <a:ext cx="86931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0634662" y="3175"/>
            <a:ext cx="1588" cy="6846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0417175" y="233364"/>
            <a:ext cx="1588" cy="63865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>
            <a:off x="1506538" y="6850063"/>
            <a:ext cx="9128125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>
            <a:off x="1724025" y="6619875"/>
            <a:ext cx="869315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724025" y="233364"/>
            <a:ext cx="1588" cy="6386513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3467100" y="3895725"/>
            <a:ext cx="19558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3467100" y="3435350"/>
            <a:ext cx="19558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V="1">
            <a:off x="5422900" y="2282825"/>
            <a:ext cx="1588" cy="16129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H="1">
            <a:off x="3467100" y="2282825"/>
            <a:ext cx="1955800" cy="15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3467100" y="2282825"/>
            <a:ext cx="1588" cy="16129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 flipV="1">
            <a:off x="9117012" y="2282825"/>
            <a:ext cx="1588" cy="16129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6" name="Line 44"/>
          <p:cNvSpPr>
            <a:spLocks noChangeShapeType="1"/>
          </p:cNvSpPr>
          <p:nvPr/>
        </p:nvSpPr>
        <p:spPr bwMode="auto">
          <a:xfrm flipH="1">
            <a:off x="7161212" y="2282825"/>
            <a:ext cx="1955800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7161212" y="2282825"/>
            <a:ext cx="1588" cy="16129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>
            <a:off x="7161212" y="3895725"/>
            <a:ext cx="1955800" cy="1588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7095428" y="3833314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3393605" y="3836666"/>
            <a:ext cx="137843" cy="137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5447928" y="2860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TEST</a:t>
            </a:r>
            <a:endParaRPr lang="en-GB" dirty="0"/>
          </a:p>
        </p:txBody>
      </p:sp>
      <p:sp>
        <p:nvSpPr>
          <p:cNvPr id="79" name="TextBox 78"/>
          <p:cNvSpPr txBox="1"/>
          <p:nvPr/>
        </p:nvSpPr>
        <p:spPr>
          <a:xfrm>
            <a:off x="1991544" y="388349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NAME:</a:t>
            </a:r>
            <a:endParaRPr lang="en-GB" sz="9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8723784" y="395777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DATE:</a:t>
            </a:r>
            <a:endParaRPr lang="en-GB" sz="9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1799903" y="608682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Down 140</a:t>
            </a:r>
          </a:p>
          <a:p>
            <a:r>
              <a:rPr lang="en-GB" sz="1400" b="1" dirty="0"/>
              <a:t>In 80</a:t>
            </a:r>
            <a:endParaRPr lang="en-GB" sz="14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6096000" y="6165305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In 250</a:t>
            </a:r>
            <a:endParaRPr lang="en-GB" sz="14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4295800" y="764704"/>
            <a:ext cx="2520280" cy="1192634"/>
          </a:xfrm>
          <a:prstGeom prst="rect">
            <a:avLst/>
          </a:prstGeom>
          <a:solidFill>
            <a:schemeClr val="tx1"/>
          </a:solidFill>
          <a:effectLst>
            <a:outerShdw blurRad="50800" dist="38100" algn="l" rotWithShape="0">
              <a:srgbClr val="0070C0">
                <a:alpha val="8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50" b="1" i="1" dirty="0">
                <a:solidFill>
                  <a:srgbClr val="FFFF00"/>
                </a:solidFill>
              </a:rPr>
              <a:t>Marking  Scheme </a:t>
            </a:r>
          </a:p>
          <a:p>
            <a:r>
              <a:rPr lang="en-GB" sz="1000" dirty="0">
                <a:solidFill>
                  <a:schemeClr val="bg1"/>
                </a:solidFill>
              </a:rPr>
              <a:t>Elevation 		 10%</a:t>
            </a:r>
          </a:p>
          <a:p>
            <a:r>
              <a:rPr lang="en-GB" sz="1000" dirty="0">
                <a:solidFill>
                  <a:schemeClr val="bg1"/>
                </a:solidFill>
              </a:rPr>
              <a:t>Plan 		 10%</a:t>
            </a:r>
          </a:p>
          <a:p>
            <a:r>
              <a:rPr lang="en-GB" sz="1000" dirty="0">
                <a:solidFill>
                  <a:schemeClr val="bg1"/>
                </a:solidFill>
              </a:rPr>
              <a:t>End View	 	 10%</a:t>
            </a:r>
          </a:p>
          <a:p>
            <a:r>
              <a:rPr lang="en-GB" sz="1000" dirty="0">
                <a:solidFill>
                  <a:schemeClr val="bg1"/>
                </a:solidFill>
              </a:rPr>
              <a:t>Development 		 40%</a:t>
            </a:r>
          </a:p>
          <a:p>
            <a:r>
              <a:rPr lang="en-GB" sz="1000" dirty="0">
                <a:solidFill>
                  <a:schemeClr val="bg1"/>
                </a:solidFill>
              </a:rPr>
              <a:t>Neatness and Accuracy 	 30%</a:t>
            </a:r>
          </a:p>
          <a:p>
            <a:r>
              <a:rPr lang="en-GB" sz="1050" b="1" dirty="0">
                <a:solidFill>
                  <a:schemeClr val="accent6">
                    <a:lumMod val="75000"/>
                  </a:schemeClr>
                </a:solidFill>
              </a:rPr>
              <a:t>TOTAL  =		100%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6129909" y="1744241"/>
            <a:ext cx="51986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608168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BACK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4007768" y="3933056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ELEVATION</a:t>
            </a:r>
            <a:endParaRPr lang="en-GB" sz="900" b="1" dirty="0"/>
          </a:p>
        </p:txBody>
      </p:sp>
      <p:sp>
        <p:nvSpPr>
          <p:cNvPr id="89" name="Freeform 88"/>
          <p:cNvSpPr/>
          <p:nvPr/>
        </p:nvSpPr>
        <p:spPr>
          <a:xfrm>
            <a:off x="7454900" y="5492750"/>
            <a:ext cx="1022350" cy="819150"/>
          </a:xfrm>
          <a:custGeom>
            <a:avLst/>
            <a:gdLst>
              <a:gd name="connsiteX0" fmla="*/ 12700 w 1022350"/>
              <a:gd name="connsiteY0" fmla="*/ 260350 h 819150"/>
              <a:gd name="connsiteX1" fmla="*/ 0 w 1022350"/>
              <a:gd name="connsiteY1" fmla="*/ 0 h 819150"/>
              <a:gd name="connsiteX2" fmla="*/ 1022350 w 1022350"/>
              <a:gd name="connsiteY2" fmla="*/ 577850 h 819150"/>
              <a:gd name="connsiteX3" fmla="*/ 1003300 w 1022350"/>
              <a:gd name="connsiteY3" fmla="*/ 819150 h 819150"/>
              <a:gd name="connsiteX4" fmla="*/ 12700 w 1022350"/>
              <a:gd name="connsiteY4" fmla="*/ 2603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50" h="819150">
                <a:moveTo>
                  <a:pt x="12700" y="260350"/>
                </a:moveTo>
                <a:lnTo>
                  <a:pt x="0" y="0"/>
                </a:lnTo>
                <a:lnTo>
                  <a:pt x="1022350" y="577850"/>
                </a:lnTo>
                <a:lnTo>
                  <a:pt x="1003300" y="819150"/>
                </a:lnTo>
                <a:lnTo>
                  <a:pt x="12700" y="2603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1752278" y="707554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A pictorial view of a </a:t>
            </a:r>
            <a:r>
              <a:rPr lang="en-GB" sz="1000" b="1" dirty="0"/>
              <a:t>display box </a:t>
            </a:r>
            <a:r>
              <a:rPr lang="en-GB" sz="1000" dirty="0"/>
              <a:t>is shown. Draw: </a:t>
            </a:r>
          </a:p>
          <a:p>
            <a:pPr marL="342900" indent="-342900">
              <a:buAutoNum type="alphaLcParenBoth"/>
            </a:pPr>
            <a:r>
              <a:rPr lang="en-GB" sz="1000" dirty="0"/>
              <a:t>A front Elevation looking in the direction of Arrow A. </a:t>
            </a:r>
          </a:p>
          <a:p>
            <a:pPr marL="342900" indent="-342900">
              <a:buAutoNum type="alphaLcParenBoth"/>
            </a:pPr>
            <a:r>
              <a:rPr lang="en-GB" sz="1000" dirty="0"/>
              <a:t>Draw a Plan</a:t>
            </a:r>
          </a:p>
          <a:p>
            <a:pPr marL="342900" indent="-342900">
              <a:buAutoNum type="alphaLcParenBoth"/>
            </a:pPr>
            <a:r>
              <a:rPr lang="en-GB" sz="1000" dirty="0"/>
              <a:t>Draw a end view in the direction of arrow B. </a:t>
            </a:r>
          </a:p>
          <a:p>
            <a:pPr marL="342900" indent="-342900">
              <a:buAutoNum type="alphaLcParenBoth"/>
            </a:pPr>
            <a:r>
              <a:rPr lang="en-GB" sz="1000" dirty="0"/>
              <a:t>Draw the surface development of the object. </a:t>
            </a:r>
          </a:p>
        </p:txBody>
      </p:sp>
    </p:spTree>
    <p:extLst>
      <p:ext uri="{BB962C8B-B14F-4D97-AF65-F5344CB8AC3E}">
        <p14:creationId xmlns:p14="http://schemas.microsoft.com/office/powerpoint/2010/main" val="39994565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1412</Words>
  <Application>Microsoft Office PowerPoint</Application>
  <PresentationFormat>Widescreen</PresentationFormat>
  <Paragraphs>448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BankGothic Md BT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LMETB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Conor Kerrigan</dc:creator>
  <cp:lastModifiedBy>Conor Kerrigan</cp:lastModifiedBy>
  <cp:revision>1</cp:revision>
  <dcterms:created xsi:type="dcterms:W3CDTF">2015-06-04T11:16:43Z</dcterms:created>
  <dcterms:modified xsi:type="dcterms:W3CDTF">2015-06-04T11:17:30Z</dcterms:modified>
</cp:coreProperties>
</file>